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1" r:id="rId4"/>
    <p:sldId id="259" r:id="rId5"/>
    <p:sldId id="258" r:id="rId6"/>
    <p:sldId id="257" r:id="rId7"/>
    <p:sldId id="260" r:id="rId8"/>
    <p:sldId id="261" r:id="rId9"/>
    <p:sldId id="268" r:id="rId10"/>
    <p:sldId id="262" r:id="rId11"/>
    <p:sldId id="269" r:id="rId12"/>
    <p:sldId id="263" r:id="rId13"/>
    <p:sldId id="264" r:id="rId14"/>
    <p:sldId id="265" r:id="rId15"/>
    <p:sldId id="266" r:id="rId16"/>
    <p:sldId id="270" r:id="rId17"/>
    <p:sldId id="274" r:id="rId18"/>
    <p:sldId id="273"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6ED8-CEE6-432F-B9D1-20B82A90B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8768F23-7749-48B4-ADFF-DCCA06C0D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04D3885-63B8-48A1-8F6A-4AEF523B2226}"/>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5" name="Footer Placeholder 4">
            <a:extLst>
              <a:ext uri="{FF2B5EF4-FFF2-40B4-BE49-F238E27FC236}">
                <a16:creationId xmlns:a16="http://schemas.microsoft.com/office/drawing/2014/main" id="{BD42302A-CF1B-47AD-B88D-D907B56620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7506F1-A949-40DC-AF7B-0809EDC0B355}"/>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120592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B78C-0230-4612-8C29-E894265CF04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8096AC2-E8B3-4DB4-9A16-D5B2FFF1A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493961F-0EB6-41EF-B2B2-02F0A25CF1EA}"/>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5" name="Footer Placeholder 4">
            <a:extLst>
              <a:ext uri="{FF2B5EF4-FFF2-40B4-BE49-F238E27FC236}">
                <a16:creationId xmlns:a16="http://schemas.microsoft.com/office/drawing/2014/main" id="{C67604B4-8598-4339-87E5-D20AA0DCBE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61CAA7-E2BE-460B-A6AF-5638217CBE39}"/>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14715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88AD5-D008-406B-A031-5A34666754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C2ADBD-ED23-4F3B-9DD5-2127FE4399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50DD9D-D656-44EF-A053-E5FDB2735FF0}"/>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5" name="Footer Placeholder 4">
            <a:extLst>
              <a:ext uri="{FF2B5EF4-FFF2-40B4-BE49-F238E27FC236}">
                <a16:creationId xmlns:a16="http://schemas.microsoft.com/office/drawing/2014/main" id="{44C3A29B-4C66-4E4C-899A-033D6D9623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E3C52F-E236-489C-A74C-31B280EE75BF}"/>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183870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CF94-8888-43CF-B76F-D51C991EAA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145C56E-9488-4E57-8549-F8169B15F9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AAA3B4-5822-4C95-9810-5C6A5931F9A3}"/>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5" name="Footer Placeholder 4">
            <a:extLst>
              <a:ext uri="{FF2B5EF4-FFF2-40B4-BE49-F238E27FC236}">
                <a16:creationId xmlns:a16="http://schemas.microsoft.com/office/drawing/2014/main" id="{31CA16E8-040A-4778-A121-5DA47B14F9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6F4037-B08B-4B11-8367-64B980E19546}"/>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318833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61FB-E197-422C-9F3C-7E78C5FFC2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1C1F4F3-135F-42D2-BBC3-3C0586FFB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8E3A06-FD4B-4B1B-A5A0-234B3CBBBCC3}"/>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5" name="Footer Placeholder 4">
            <a:extLst>
              <a:ext uri="{FF2B5EF4-FFF2-40B4-BE49-F238E27FC236}">
                <a16:creationId xmlns:a16="http://schemas.microsoft.com/office/drawing/2014/main" id="{72E80FC2-323C-45B7-B081-DAF9598693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B3F107-B47F-47C2-94F0-3BC93B60A94F}"/>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89251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E256-042B-487E-898F-54FA2C8353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BD868E-3C3A-45DA-A13B-AF4B65BC67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C557EC7-7134-404C-BFE7-9616D6E94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D92567F-795C-4D59-B613-6E684104D318}"/>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6" name="Footer Placeholder 5">
            <a:extLst>
              <a:ext uri="{FF2B5EF4-FFF2-40B4-BE49-F238E27FC236}">
                <a16:creationId xmlns:a16="http://schemas.microsoft.com/office/drawing/2014/main" id="{B8BD6A73-BB4F-4A34-8BBE-552E77EE85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134DA6D-97A3-41C9-82DD-C76B2C578EF2}"/>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288158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628D-FD3E-4CF9-A948-59FB35D447F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5638F1F-2BDB-4EFD-ADCA-32BFC0395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E6FD8-FAD5-4D5A-8F51-9CCBE0FB7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64AF0F1-E7AC-449A-BBAE-C024226E4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D97F7-15CB-4166-AAAC-B7544CE32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4FD1E1E-38F5-4CB4-B497-062ABCFC8730}"/>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8" name="Footer Placeholder 7">
            <a:extLst>
              <a:ext uri="{FF2B5EF4-FFF2-40B4-BE49-F238E27FC236}">
                <a16:creationId xmlns:a16="http://schemas.microsoft.com/office/drawing/2014/main" id="{E17925AC-1C17-4ECC-874A-7A5AD0849AF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408F2EB-BD64-4099-A43A-1FA0EC7AB9DF}"/>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26607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860F-A618-4430-BC09-95C3130A45A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507E6EB-E3DD-4C3C-84A8-BDB4CCDADD0A}"/>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4" name="Footer Placeholder 3">
            <a:extLst>
              <a:ext uri="{FF2B5EF4-FFF2-40B4-BE49-F238E27FC236}">
                <a16:creationId xmlns:a16="http://schemas.microsoft.com/office/drawing/2014/main" id="{4B2F3463-674B-400A-843F-58C5C21CB17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0C03E3C-7BFA-4E80-9516-73EE587483B3}"/>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375301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AC5CC5-D790-4169-8696-C3D683834625}"/>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3" name="Footer Placeholder 2">
            <a:extLst>
              <a:ext uri="{FF2B5EF4-FFF2-40B4-BE49-F238E27FC236}">
                <a16:creationId xmlns:a16="http://schemas.microsoft.com/office/drawing/2014/main" id="{2647E5CD-F6ED-458E-AEE9-0B64DFD0B25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52DF6E3-ACF6-46DB-9D47-1052AB94FC4F}"/>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275473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31CD-9815-4880-ABFD-276E5B277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A42D2D1-1422-4E0F-A93C-922F1CA1A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475DE95-C290-4747-BFE6-86FA9B44F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666C9-2432-4793-A782-A457967F8192}"/>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6" name="Footer Placeholder 5">
            <a:extLst>
              <a:ext uri="{FF2B5EF4-FFF2-40B4-BE49-F238E27FC236}">
                <a16:creationId xmlns:a16="http://schemas.microsoft.com/office/drawing/2014/main" id="{78AEAE39-F03F-4434-BDE6-3760716393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9D3101-5D4C-4F8E-AAF6-5C0C51D18EF9}"/>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265826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399E-0569-41B1-AA8C-486279516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CE90723-F246-457E-ACB3-EE01AEBD1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D7021E2-0E47-4E3D-B449-23A3B5F46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6E770-B406-4340-B7B0-09BD397344E0}"/>
              </a:ext>
            </a:extLst>
          </p:cNvPr>
          <p:cNvSpPr>
            <a:spLocks noGrp="1"/>
          </p:cNvSpPr>
          <p:nvPr>
            <p:ph type="dt" sz="half" idx="10"/>
          </p:nvPr>
        </p:nvSpPr>
        <p:spPr/>
        <p:txBody>
          <a:bodyPr/>
          <a:lstStyle/>
          <a:p>
            <a:fld id="{62AD7479-5CFF-461F-8392-57F9D95C1A55}" type="datetimeFigureOut">
              <a:rPr lang="en-AU" smtClean="0"/>
              <a:t>8/12/2019</a:t>
            </a:fld>
            <a:endParaRPr lang="en-AU"/>
          </a:p>
        </p:txBody>
      </p:sp>
      <p:sp>
        <p:nvSpPr>
          <p:cNvPr id="6" name="Footer Placeholder 5">
            <a:extLst>
              <a:ext uri="{FF2B5EF4-FFF2-40B4-BE49-F238E27FC236}">
                <a16:creationId xmlns:a16="http://schemas.microsoft.com/office/drawing/2014/main" id="{AAA220D2-C4C2-48A3-82D0-AD9D49B2298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0013BE-0752-46A3-9D77-81F9ED25242C}"/>
              </a:ext>
            </a:extLst>
          </p:cNvPr>
          <p:cNvSpPr>
            <a:spLocks noGrp="1"/>
          </p:cNvSpPr>
          <p:nvPr>
            <p:ph type="sldNum" sz="quarter" idx="12"/>
          </p:nvPr>
        </p:nvSpPr>
        <p:spPr/>
        <p:txBody>
          <a:bodyPr/>
          <a:lstStyle/>
          <a:p>
            <a:fld id="{2EA707AC-7FA9-47D2-8FF0-C4313B1518BC}" type="slidenum">
              <a:rPr lang="en-AU" smtClean="0"/>
              <a:t>‹#›</a:t>
            </a:fld>
            <a:endParaRPr lang="en-AU"/>
          </a:p>
        </p:txBody>
      </p:sp>
    </p:spTree>
    <p:extLst>
      <p:ext uri="{BB962C8B-B14F-4D97-AF65-F5344CB8AC3E}">
        <p14:creationId xmlns:p14="http://schemas.microsoft.com/office/powerpoint/2010/main" val="151230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D4EC4-2FDE-470E-88D1-70AE3409B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2F48B0-2769-408F-BB6E-AC26C2B13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D50A05-6A19-4466-8846-89C9E3DAB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D7479-5CFF-461F-8392-57F9D95C1A55}" type="datetimeFigureOut">
              <a:rPr lang="en-AU" smtClean="0"/>
              <a:t>8/12/2019</a:t>
            </a:fld>
            <a:endParaRPr lang="en-AU"/>
          </a:p>
        </p:txBody>
      </p:sp>
      <p:sp>
        <p:nvSpPr>
          <p:cNvPr id="5" name="Footer Placeholder 4">
            <a:extLst>
              <a:ext uri="{FF2B5EF4-FFF2-40B4-BE49-F238E27FC236}">
                <a16:creationId xmlns:a16="http://schemas.microsoft.com/office/drawing/2014/main" id="{A05F85C5-209B-4A89-94E8-BEE2B30A4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E85D782-B843-49D2-A16F-2501A4020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707AC-7FA9-47D2-8FF0-C4313B1518BC}" type="slidenum">
              <a:rPr lang="en-AU" smtClean="0"/>
              <a:t>‹#›</a:t>
            </a:fld>
            <a:endParaRPr lang="en-AU"/>
          </a:p>
        </p:txBody>
      </p:sp>
    </p:spTree>
    <p:extLst>
      <p:ext uri="{BB962C8B-B14F-4D97-AF65-F5344CB8AC3E}">
        <p14:creationId xmlns:p14="http://schemas.microsoft.com/office/powerpoint/2010/main" val="119288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acnc.gov.au/for-charities/manage-your-charity/governance-hub/governance-toolkit/governance-toolkit-safeguardin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psltd.org.au/media/1482/a-how-to-guide-for-engaging-children-and-young-people-in-conversations-about-safeguarding.pdf" TargetMode="External"/><Relationship Id="rId2" Type="http://schemas.openxmlformats.org/officeDocument/2006/relationships/hyperlink" Target="http://www.cpsltd.org.a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eb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395FD6-1788-46F0-A395-E5CEB4A185B5}"/>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b="1" kern="1200">
                <a:solidFill>
                  <a:srgbClr val="FFFFFF"/>
                </a:solidFill>
                <a:latin typeface="+mj-lt"/>
                <a:ea typeface="+mj-ea"/>
                <a:cs typeface="+mj-cs"/>
              </a:rPr>
              <a:t>National Catholic Professional Standards: Australia</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57E3D76-075C-41C8-851D-BFDCEBD5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241" y="492573"/>
            <a:ext cx="6444707" cy="5880796"/>
          </a:xfrm>
          <a:prstGeom prst="rect">
            <a:avLst/>
          </a:prstGeom>
        </p:spPr>
      </p:pic>
    </p:spTree>
    <p:extLst>
      <p:ext uri="{BB962C8B-B14F-4D97-AF65-F5344CB8AC3E}">
        <p14:creationId xmlns:p14="http://schemas.microsoft.com/office/powerpoint/2010/main" val="12604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DC611-790F-4D4A-810C-23B6A00C893D}"/>
              </a:ext>
            </a:extLst>
          </p:cNvPr>
          <p:cNvSpPr/>
          <p:nvPr/>
        </p:nvSpPr>
        <p:spPr>
          <a:xfrm>
            <a:off x="0"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6</a:t>
            </a:r>
          </a:p>
        </p:txBody>
      </p:sp>
      <p:sp>
        <p:nvSpPr>
          <p:cNvPr id="3" name="TextBox 2">
            <a:extLst>
              <a:ext uri="{FF2B5EF4-FFF2-40B4-BE49-F238E27FC236}">
                <a16:creationId xmlns:a16="http://schemas.microsoft.com/office/drawing/2014/main" id="{F0CC4FE9-4596-4153-BB67-64D72A369C26}"/>
              </a:ext>
            </a:extLst>
          </p:cNvPr>
          <p:cNvSpPr txBox="1"/>
          <p:nvPr/>
        </p:nvSpPr>
        <p:spPr>
          <a:xfrm>
            <a:off x="4029075" y="200055"/>
            <a:ext cx="7848600" cy="523220"/>
          </a:xfrm>
          <a:prstGeom prst="rect">
            <a:avLst/>
          </a:prstGeom>
          <a:noFill/>
        </p:spPr>
        <p:txBody>
          <a:bodyPr wrap="square" rtlCol="0">
            <a:spAutoFit/>
          </a:bodyPr>
          <a:lstStyle/>
          <a:p>
            <a:r>
              <a:rPr lang="en-AU" sz="2800" b="1" dirty="0"/>
              <a:t>Effective complaints management</a:t>
            </a:r>
          </a:p>
        </p:txBody>
      </p:sp>
      <p:pic>
        <p:nvPicPr>
          <p:cNvPr id="1026" name="Picture 2" descr="Image result for complaints">
            <a:extLst>
              <a:ext uri="{FF2B5EF4-FFF2-40B4-BE49-F238E27FC236}">
                <a16:creationId xmlns:a16="http://schemas.microsoft.com/office/drawing/2014/main" id="{3E7B1D99-D215-48F3-9817-0DE87BAD4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7737"/>
            <a:ext cx="4024357" cy="2545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9F5586-E410-4828-B510-DCDC4B28A1D0}"/>
              </a:ext>
            </a:extLst>
          </p:cNvPr>
          <p:cNvPicPr>
            <a:picLocks noChangeAspect="1"/>
          </p:cNvPicPr>
          <p:nvPr/>
        </p:nvPicPr>
        <p:blipFill>
          <a:blip r:embed="rId3"/>
          <a:stretch>
            <a:fillRect/>
          </a:stretch>
        </p:blipFill>
        <p:spPr>
          <a:xfrm>
            <a:off x="0" y="3920512"/>
            <a:ext cx="4024357" cy="2515223"/>
          </a:xfrm>
          <a:prstGeom prst="rect">
            <a:avLst/>
          </a:prstGeom>
        </p:spPr>
      </p:pic>
      <p:sp>
        <p:nvSpPr>
          <p:cNvPr id="6" name="TextBox 5">
            <a:extLst>
              <a:ext uri="{FF2B5EF4-FFF2-40B4-BE49-F238E27FC236}">
                <a16:creationId xmlns:a16="http://schemas.microsoft.com/office/drawing/2014/main" id="{807A7106-2007-410C-9E9A-7E0E39D23FFD}"/>
              </a:ext>
            </a:extLst>
          </p:cNvPr>
          <p:cNvSpPr txBox="1"/>
          <p:nvPr/>
        </p:nvSpPr>
        <p:spPr>
          <a:xfrm>
            <a:off x="4500979" y="852256"/>
            <a:ext cx="7128769" cy="5262979"/>
          </a:xfrm>
          <a:prstGeom prst="rect">
            <a:avLst/>
          </a:prstGeom>
          <a:noFill/>
        </p:spPr>
        <p:txBody>
          <a:bodyPr wrap="square" rtlCol="0">
            <a:spAutoFit/>
          </a:bodyPr>
          <a:lstStyle/>
          <a:p>
            <a:r>
              <a:rPr lang="en-AU" sz="2400" b="1" dirty="0"/>
              <a:t>Criterion 6.1 </a:t>
            </a:r>
            <a:r>
              <a:rPr lang="en-AU" sz="2400" dirty="0"/>
              <a:t>The entity has an effective Complaints Handling Policy and procedures which clearly outline the roles and responsibilities, approaches to dealing with different types pf complaints, reporting obligations and record keeping requirements</a:t>
            </a:r>
          </a:p>
          <a:p>
            <a:endParaRPr lang="en-AU" sz="2400" dirty="0"/>
          </a:p>
          <a:p>
            <a:r>
              <a:rPr lang="en-AU" sz="2400" b="1" dirty="0"/>
              <a:t>Criterion 6.2 </a:t>
            </a:r>
            <a:r>
              <a:rPr lang="en-AU" sz="2400" dirty="0">
                <a:solidFill>
                  <a:srgbClr val="FF0000"/>
                </a:solidFill>
              </a:rPr>
              <a:t>The entity has a child-focused complaints handling system that is understood by children, families, carers and personnel.</a:t>
            </a:r>
          </a:p>
          <a:p>
            <a:endParaRPr lang="en-AU" sz="2400" dirty="0">
              <a:solidFill>
                <a:srgbClr val="FF0000"/>
              </a:solidFill>
            </a:endParaRPr>
          </a:p>
          <a:p>
            <a:r>
              <a:rPr lang="en-AU" sz="2400" b="1" dirty="0"/>
              <a:t>Criterion 6.3 </a:t>
            </a:r>
            <a:r>
              <a:rPr lang="en-AU" sz="2400" dirty="0"/>
              <a:t>Complaints are taken seriously, and responded to promptly and thoroughly</a:t>
            </a:r>
          </a:p>
          <a:p>
            <a:endParaRPr lang="en-AU" sz="2400" dirty="0"/>
          </a:p>
          <a:p>
            <a:endParaRPr lang="en-AU" sz="2400" dirty="0">
              <a:solidFill>
                <a:srgbClr val="FF0000"/>
              </a:solidFill>
            </a:endParaRPr>
          </a:p>
        </p:txBody>
      </p:sp>
    </p:spTree>
    <p:extLst>
      <p:ext uri="{BB962C8B-B14F-4D97-AF65-F5344CB8AC3E}">
        <p14:creationId xmlns:p14="http://schemas.microsoft.com/office/powerpoint/2010/main" val="312830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DC611-790F-4D4A-810C-23B6A00C893D}"/>
              </a:ext>
            </a:extLst>
          </p:cNvPr>
          <p:cNvSpPr/>
          <p:nvPr/>
        </p:nvSpPr>
        <p:spPr>
          <a:xfrm>
            <a:off x="0"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6</a:t>
            </a:r>
          </a:p>
        </p:txBody>
      </p:sp>
      <p:sp>
        <p:nvSpPr>
          <p:cNvPr id="3" name="TextBox 2">
            <a:extLst>
              <a:ext uri="{FF2B5EF4-FFF2-40B4-BE49-F238E27FC236}">
                <a16:creationId xmlns:a16="http://schemas.microsoft.com/office/drawing/2014/main" id="{F0CC4FE9-4596-4153-BB67-64D72A369C26}"/>
              </a:ext>
            </a:extLst>
          </p:cNvPr>
          <p:cNvSpPr txBox="1"/>
          <p:nvPr/>
        </p:nvSpPr>
        <p:spPr>
          <a:xfrm>
            <a:off x="3944458" y="329036"/>
            <a:ext cx="7848600" cy="523220"/>
          </a:xfrm>
          <a:prstGeom prst="rect">
            <a:avLst/>
          </a:prstGeom>
          <a:noFill/>
        </p:spPr>
        <p:txBody>
          <a:bodyPr wrap="square" rtlCol="0">
            <a:spAutoFit/>
          </a:bodyPr>
          <a:lstStyle/>
          <a:p>
            <a:r>
              <a:rPr lang="en-AU" sz="2800" b="1" dirty="0"/>
              <a:t>Effective complaints management (part 2)</a:t>
            </a:r>
          </a:p>
        </p:txBody>
      </p:sp>
      <p:pic>
        <p:nvPicPr>
          <p:cNvPr id="1026" name="Picture 2" descr="Image result for complaints">
            <a:extLst>
              <a:ext uri="{FF2B5EF4-FFF2-40B4-BE49-F238E27FC236}">
                <a16:creationId xmlns:a16="http://schemas.microsoft.com/office/drawing/2014/main" id="{3E7B1D99-D215-48F3-9817-0DE87BAD4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7737"/>
            <a:ext cx="4024357" cy="2545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9F5586-E410-4828-B510-DCDC4B28A1D0}"/>
              </a:ext>
            </a:extLst>
          </p:cNvPr>
          <p:cNvPicPr>
            <a:picLocks noChangeAspect="1"/>
          </p:cNvPicPr>
          <p:nvPr/>
        </p:nvPicPr>
        <p:blipFill>
          <a:blip r:embed="rId3"/>
          <a:stretch>
            <a:fillRect/>
          </a:stretch>
        </p:blipFill>
        <p:spPr>
          <a:xfrm>
            <a:off x="0" y="3920512"/>
            <a:ext cx="4024357" cy="2515223"/>
          </a:xfrm>
          <a:prstGeom prst="rect">
            <a:avLst/>
          </a:prstGeom>
        </p:spPr>
      </p:pic>
      <p:sp>
        <p:nvSpPr>
          <p:cNvPr id="6" name="TextBox 5">
            <a:extLst>
              <a:ext uri="{FF2B5EF4-FFF2-40B4-BE49-F238E27FC236}">
                <a16:creationId xmlns:a16="http://schemas.microsoft.com/office/drawing/2014/main" id="{807A7106-2007-410C-9E9A-7E0E39D23FFD}"/>
              </a:ext>
            </a:extLst>
          </p:cNvPr>
          <p:cNvSpPr txBox="1"/>
          <p:nvPr/>
        </p:nvSpPr>
        <p:spPr>
          <a:xfrm>
            <a:off x="4304373" y="781917"/>
            <a:ext cx="7128769" cy="6001643"/>
          </a:xfrm>
          <a:prstGeom prst="rect">
            <a:avLst/>
          </a:prstGeom>
          <a:noFill/>
        </p:spPr>
        <p:txBody>
          <a:bodyPr wrap="square" rtlCol="0">
            <a:spAutoFit/>
          </a:bodyPr>
          <a:lstStyle/>
          <a:p>
            <a:endParaRPr lang="en-AU" sz="2400" dirty="0"/>
          </a:p>
          <a:p>
            <a:r>
              <a:rPr lang="en-AU" sz="2400" b="1" dirty="0"/>
              <a:t>Criterion 6.4 </a:t>
            </a:r>
            <a:r>
              <a:rPr lang="en-AU" sz="2400" dirty="0">
                <a:solidFill>
                  <a:srgbClr val="FF0000"/>
                </a:solidFill>
              </a:rPr>
              <a:t>The entity has policies and procedures in place that address reporting of concerns and complaints to relevant authorities, whether or not the law requires reporting, and cooperates with law enforcement.</a:t>
            </a:r>
          </a:p>
          <a:p>
            <a:endParaRPr lang="en-AU" sz="2400" dirty="0"/>
          </a:p>
          <a:p>
            <a:r>
              <a:rPr lang="en-AU" sz="2400" b="1" dirty="0"/>
              <a:t>Criterion 6.5 </a:t>
            </a:r>
            <a:r>
              <a:rPr lang="en-AU" sz="2400" dirty="0"/>
              <a:t>Reporting, privacy and employment law obligations are met.</a:t>
            </a:r>
          </a:p>
          <a:p>
            <a:endParaRPr lang="en-AU" sz="2400" dirty="0">
              <a:solidFill>
                <a:srgbClr val="FF0000"/>
              </a:solidFill>
            </a:endParaRPr>
          </a:p>
          <a:p>
            <a:r>
              <a:rPr lang="en-AU" sz="2400" b="1" dirty="0"/>
              <a:t>Criterion 6.6 </a:t>
            </a:r>
            <a:r>
              <a:rPr lang="en-AU" sz="2400" dirty="0">
                <a:solidFill>
                  <a:srgbClr val="FF0000"/>
                </a:solidFill>
              </a:rPr>
              <a:t>The Church authority ensures mechanism are in place to care for adult complainants.</a:t>
            </a:r>
          </a:p>
          <a:p>
            <a:endParaRPr lang="en-AU" sz="2400" dirty="0">
              <a:solidFill>
                <a:srgbClr val="FF0000"/>
              </a:solidFill>
            </a:endParaRPr>
          </a:p>
          <a:p>
            <a:r>
              <a:rPr lang="en-AU" sz="2400" b="1" dirty="0"/>
              <a:t>Criterion 6.7 </a:t>
            </a:r>
            <a:r>
              <a:rPr lang="en-AU" sz="2400" dirty="0"/>
              <a:t>The Church Authority ensues mechanisms are in place to monitor and support respondents facing allegations.</a:t>
            </a:r>
          </a:p>
        </p:txBody>
      </p:sp>
    </p:spTree>
    <p:extLst>
      <p:ext uri="{BB962C8B-B14F-4D97-AF65-F5344CB8AC3E}">
        <p14:creationId xmlns:p14="http://schemas.microsoft.com/office/powerpoint/2010/main" val="10693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blinds(horizontal)">
                                      <p:cBhvr>
                                        <p:cTn id="13" dur="500"/>
                                        <p:tgtEl>
                                          <p:spTgt spid="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blinds(horizontal)">
                                      <p:cBhvr>
                                        <p:cTn id="1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DF510C-AFF6-4101-9058-E5483E1ECF03}"/>
              </a:ext>
            </a:extLst>
          </p:cNvPr>
          <p:cNvSpPr/>
          <p:nvPr/>
        </p:nvSpPr>
        <p:spPr>
          <a:xfrm>
            <a:off x="0"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7</a:t>
            </a:r>
          </a:p>
        </p:txBody>
      </p:sp>
      <p:sp>
        <p:nvSpPr>
          <p:cNvPr id="3" name="TextBox 2">
            <a:extLst>
              <a:ext uri="{FF2B5EF4-FFF2-40B4-BE49-F238E27FC236}">
                <a16:creationId xmlns:a16="http://schemas.microsoft.com/office/drawing/2014/main" id="{F0ED1DCE-D1D3-4BBE-981C-D6F0F64387B8}"/>
              </a:ext>
            </a:extLst>
          </p:cNvPr>
          <p:cNvSpPr txBox="1"/>
          <p:nvPr/>
        </p:nvSpPr>
        <p:spPr>
          <a:xfrm>
            <a:off x="4376691" y="266330"/>
            <a:ext cx="7075503" cy="461639"/>
          </a:xfrm>
          <a:prstGeom prst="rect">
            <a:avLst/>
          </a:prstGeom>
          <a:noFill/>
        </p:spPr>
        <p:txBody>
          <a:bodyPr wrap="square" rtlCol="0">
            <a:spAutoFit/>
          </a:bodyPr>
          <a:lstStyle/>
          <a:p>
            <a:r>
              <a:rPr lang="en-AU" sz="2400" b="1" dirty="0"/>
              <a:t>Ongoing education and training</a:t>
            </a:r>
          </a:p>
        </p:txBody>
      </p:sp>
      <p:pic>
        <p:nvPicPr>
          <p:cNvPr id="5" name="Picture 4">
            <a:extLst>
              <a:ext uri="{FF2B5EF4-FFF2-40B4-BE49-F238E27FC236}">
                <a16:creationId xmlns:a16="http://schemas.microsoft.com/office/drawing/2014/main" id="{2D740BAD-4BC1-45AA-B1EF-D33CF9483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451"/>
            <a:ext cx="4305670" cy="1868737"/>
          </a:xfrm>
          <a:prstGeom prst="rect">
            <a:avLst/>
          </a:prstGeom>
        </p:spPr>
      </p:pic>
      <p:pic>
        <p:nvPicPr>
          <p:cNvPr id="7" name="Picture 6">
            <a:extLst>
              <a:ext uri="{FF2B5EF4-FFF2-40B4-BE49-F238E27FC236}">
                <a16:creationId xmlns:a16="http://schemas.microsoft.com/office/drawing/2014/main" id="{72D86492-7492-4FD0-819B-10B88B5CD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84188"/>
            <a:ext cx="4305669" cy="2550961"/>
          </a:xfrm>
          <a:prstGeom prst="rect">
            <a:avLst/>
          </a:prstGeom>
        </p:spPr>
      </p:pic>
      <p:pic>
        <p:nvPicPr>
          <p:cNvPr id="9" name="Picture 8">
            <a:extLst>
              <a:ext uri="{FF2B5EF4-FFF2-40B4-BE49-F238E27FC236}">
                <a16:creationId xmlns:a16="http://schemas.microsoft.com/office/drawing/2014/main" id="{B7EC6AAE-F6CF-45B3-9087-C86341722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13777"/>
            <a:ext cx="4305669" cy="1744223"/>
          </a:xfrm>
          <a:prstGeom prst="rect">
            <a:avLst/>
          </a:prstGeom>
        </p:spPr>
      </p:pic>
      <p:sp>
        <p:nvSpPr>
          <p:cNvPr id="10" name="TextBox 9">
            <a:extLst>
              <a:ext uri="{FF2B5EF4-FFF2-40B4-BE49-F238E27FC236}">
                <a16:creationId xmlns:a16="http://schemas.microsoft.com/office/drawing/2014/main" id="{31122C6E-8B13-41CF-B68C-1DE067E650ED}"/>
              </a:ext>
            </a:extLst>
          </p:cNvPr>
          <p:cNvSpPr txBox="1"/>
          <p:nvPr/>
        </p:nvSpPr>
        <p:spPr>
          <a:xfrm>
            <a:off x="4864963" y="1012107"/>
            <a:ext cx="7164280" cy="6001643"/>
          </a:xfrm>
          <a:prstGeom prst="rect">
            <a:avLst/>
          </a:prstGeom>
          <a:noFill/>
        </p:spPr>
        <p:txBody>
          <a:bodyPr wrap="square" rtlCol="0">
            <a:spAutoFit/>
          </a:bodyPr>
          <a:lstStyle/>
          <a:p>
            <a:r>
              <a:rPr lang="en-AU" sz="2400" b="1" dirty="0"/>
              <a:t>Criterion 7.1</a:t>
            </a:r>
            <a:r>
              <a:rPr lang="en-AU" dirty="0"/>
              <a:t> </a:t>
            </a:r>
            <a:r>
              <a:rPr lang="en-AU" sz="2400" dirty="0"/>
              <a:t>Personnel are trained and supported to effectively implement the entity’s child safeguarding policies and procedures.</a:t>
            </a:r>
          </a:p>
          <a:p>
            <a:endParaRPr lang="en-AU" sz="2400" dirty="0"/>
          </a:p>
          <a:p>
            <a:r>
              <a:rPr lang="en-AU" sz="2400" b="1" dirty="0"/>
              <a:t>Criterion 7.2 </a:t>
            </a:r>
            <a:r>
              <a:rPr lang="en-AU" sz="2400" dirty="0">
                <a:solidFill>
                  <a:srgbClr val="C00000"/>
                </a:solidFill>
              </a:rPr>
              <a:t>Personnel receive training to recognise the nature and indicators of child abuse, including harmful behaviours by a child towards another child.</a:t>
            </a:r>
          </a:p>
          <a:p>
            <a:endParaRPr lang="en-AU" sz="2400" b="1" dirty="0">
              <a:solidFill>
                <a:srgbClr val="C00000"/>
              </a:solidFill>
            </a:endParaRPr>
          </a:p>
          <a:p>
            <a:r>
              <a:rPr lang="en-AU" sz="2400" b="1" dirty="0"/>
              <a:t>Criterion 7.3 </a:t>
            </a:r>
            <a:r>
              <a:rPr lang="en-AU" sz="2400" dirty="0"/>
              <a:t>Personnel receive training and information to enable them to respond effectively to child safeguarding risks, concerns, disclosures and allegations of child abuse.</a:t>
            </a:r>
          </a:p>
          <a:p>
            <a:endParaRPr lang="en-AU" sz="2400" b="1" dirty="0"/>
          </a:p>
          <a:p>
            <a:r>
              <a:rPr lang="en-AU" sz="2400" b="1" dirty="0"/>
              <a:t>Criterion 7.4 </a:t>
            </a:r>
            <a:r>
              <a:rPr lang="en-AU" sz="2400" dirty="0">
                <a:solidFill>
                  <a:srgbClr val="C00000"/>
                </a:solidFill>
              </a:rPr>
              <a:t>Personnel receive training and information on how to build culturally safe environments for children.</a:t>
            </a:r>
            <a:endParaRPr lang="en-AU" b="1" dirty="0">
              <a:solidFill>
                <a:srgbClr val="C00000"/>
              </a:solidFill>
            </a:endParaRPr>
          </a:p>
        </p:txBody>
      </p:sp>
    </p:spTree>
    <p:extLst>
      <p:ext uri="{BB962C8B-B14F-4D97-AF65-F5344CB8AC3E}">
        <p14:creationId xmlns:p14="http://schemas.microsoft.com/office/powerpoint/2010/main" val="25971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blinds(horizontal)">
                                      <p:cBhvr>
                                        <p:cTn id="10" dur="500"/>
                                        <p:tgtEl>
                                          <p:spTgt spid="1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blinds(horizontal)">
                                      <p:cBhvr>
                                        <p:cTn id="13" dur="500"/>
                                        <p:tgtEl>
                                          <p:spTgt spid="10">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blinds(horizontal)">
                                      <p:cBhvr>
                                        <p:cTn id="1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78C2E-E0EE-4084-A15A-F769DE6C2290}"/>
              </a:ext>
            </a:extLst>
          </p:cNvPr>
          <p:cNvSpPr/>
          <p:nvPr/>
        </p:nvSpPr>
        <p:spPr>
          <a:xfrm>
            <a:off x="63704" y="64337"/>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8</a:t>
            </a:r>
          </a:p>
        </p:txBody>
      </p:sp>
      <p:sp>
        <p:nvSpPr>
          <p:cNvPr id="3" name="TextBox 2">
            <a:extLst>
              <a:ext uri="{FF2B5EF4-FFF2-40B4-BE49-F238E27FC236}">
                <a16:creationId xmlns:a16="http://schemas.microsoft.com/office/drawing/2014/main" id="{E5D12C38-E5AC-4A4B-B496-945325025974}"/>
              </a:ext>
            </a:extLst>
          </p:cNvPr>
          <p:cNvSpPr txBox="1"/>
          <p:nvPr/>
        </p:nvSpPr>
        <p:spPr>
          <a:xfrm>
            <a:off x="4128117" y="295169"/>
            <a:ext cx="7235300" cy="461665"/>
          </a:xfrm>
          <a:prstGeom prst="rect">
            <a:avLst/>
          </a:prstGeom>
          <a:noFill/>
        </p:spPr>
        <p:txBody>
          <a:bodyPr wrap="square" rtlCol="0">
            <a:spAutoFit/>
          </a:bodyPr>
          <a:lstStyle/>
          <a:p>
            <a:r>
              <a:rPr lang="en-AU" sz="2400" b="1" dirty="0"/>
              <a:t>Safe physical and online environments</a:t>
            </a:r>
          </a:p>
        </p:txBody>
      </p:sp>
      <p:pic>
        <p:nvPicPr>
          <p:cNvPr id="5" name="Picture 4" descr="A picture containing baby bed, yellow, toy, floor&#10;&#10;Description automatically generated">
            <a:extLst>
              <a:ext uri="{FF2B5EF4-FFF2-40B4-BE49-F238E27FC236}">
                <a16:creationId xmlns:a16="http://schemas.microsoft.com/office/drawing/2014/main" id="{4644901D-5772-4601-9FA7-FA7C22F2C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238" y="458681"/>
            <a:ext cx="2845328" cy="2845328"/>
          </a:xfrm>
          <a:prstGeom prst="rect">
            <a:avLst/>
          </a:prstGeom>
        </p:spPr>
      </p:pic>
      <p:pic>
        <p:nvPicPr>
          <p:cNvPr id="10" name="Picture 9">
            <a:extLst>
              <a:ext uri="{FF2B5EF4-FFF2-40B4-BE49-F238E27FC236}">
                <a16:creationId xmlns:a16="http://schemas.microsoft.com/office/drawing/2014/main" id="{2ED389C3-B12C-4952-AD2E-1839871697D7}"/>
              </a:ext>
            </a:extLst>
          </p:cNvPr>
          <p:cNvPicPr>
            <a:picLocks noChangeAspect="1"/>
          </p:cNvPicPr>
          <p:nvPr/>
        </p:nvPicPr>
        <p:blipFill>
          <a:blip r:embed="rId3"/>
          <a:stretch>
            <a:fillRect/>
          </a:stretch>
        </p:blipFill>
        <p:spPr>
          <a:xfrm>
            <a:off x="9446541" y="3304008"/>
            <a:ext cx="2745459" cy="3553992"/>
          </a:xfrm>
          <a:prstGeom prst="rect">
            <a:avLst/>
          </a:prstGeom>
        </p:spPr>
      </p:pic>
      <p:sp>
        <p:nvSpPr>
          <p:cNvPr id="11" name="TextBox 10">
            <a:extLst>
              <a:ext uri="{FF2B5EF4-FFF2-40B4-BE49-F238E27FC236}">
                <a16:creationId xmlns:a16="http://schemas.microsoft.com/office/drawing/2014/main" id="{CF8ADE96-9298-46E0-B111-8A48D2046512}"/>
              </a:ext>
            </a:extLst>
          </p:cNvPr>
          <p:cNvSpPr txBox="1"/>
          <p:nvPr/>
        </p:nvSpPr>
        <p:spPr>
          <a:xfrm>
            <a:off x="292962" y="1145219"/>
            <a:ext cx="9053709" cy="4893647"/>
          </a:xfrm>
          <a:prstGeom prst="rect">
            <a:avLst/>
          </a:prstGeom>
          <a:noFill/>
        </p:spPr>
        <p:txBody>
          <a:bodyPr wrap="square" rtlCol="0">
            <a:spAutoFit/>
          </a:bodyPr>
          <a:lstStyle/>
          <a:p>
            <a:r>
              <a:rPr lang="en-AU" sz="2400" b="1" dirty="0"/>
              <a:t>Criterion 8.1 </a:t>
            </a:r>
            <a:r>
              <a:rPr lang="en-AU" sz="2400" dirty="0"/>
              <a:t>Personnel identify and mitigate risks in online and physical environments without compromising a child’s right to privacy, access to information, social connections and learning opportunities.</a:t>
            </a:r>
          </a:p>
          <a:p>
            <a:endParaRPr lang="en-AU" sz="2400" b="1" dirty="0"/>
          </a:p>
          <a:p>
            <a:r>
              <a:rPr lang="en-AU" sz="2400" b="1" dirty="0"/>
              <a:t>Criterion 8.2 </a:t>
            </a:r>
            <a:r>
              <a:rPr lang="en-AU" sz="2400" dirty="0">
                <a:solidFill>
                  <a:srgbClr val="C00000"/>
                </a:solidFill>
              </a:rPr>
              <a:t>The online environment is used in accordance with the entity’s Code of Conduct and safeguarding policies and procedures.</a:t>
            </a:r>
          </a:p>
          <a:p>
            <a:endParaRPr lang="en-AU" sz="2400" b="1" dirty="0">
              <a:solidFill>
                <a:srgbClr val="C00000"/>
              </a:solidFill>
            </a:endParaRPr>
          </a:p>
          <a:p>
            <a:r>
              <a:rPr lang="en-AU" sz="2400" b="1" dirty="0"/>
              <a:t>Criterion 8.3 </a:t>
            </a:r>
            <a:r>
              <a:rPr lang="en-AU" sz="2400" dirty="0"/>
              <a:t>Risk management plans consider risks posed by the entity’s settings, activities and physical environments.</a:t>
            </a:r>
          </a:p>
          <a:p>
            <a:endParaRPr lang="en-AU" sz="2400" b="1" dirty="0"/>
          </a:p>
          <a:p>
            <a:r>
              <a:rPr lang="en-AU" sz="2400" b="1" dirty="0"/>
              <a:t>Criterion 8.4 </a:t>
            </a:r>
            <a:r>
              <a:rPr lang="en-AU" sz="2400" dirty="0">
                <a:solidFill>
                  <a:srgbClr val="C00000"/>
                </a:solidFill>
              </a:rPr>
              <a:t>Entities that contract facilities and services to and from third parties have procurement policies that ensure safeguarding of children.</a:t>
            </a:r>
            <a:endParaRPr lang="en-AU" sz="2400" dirty="0"/>
          </a:p>
        </p:txBody>
      </p:sp>
    </p:spTree>
    <p:extLst>
      <p:ext uri="{BB962C8B-B14F-4D97-AF65-F5344CB8AC3E}">
        <p14:creationId xmlns:p14="http://schemas.microsoft.com/office/powerpoint/2010/main" val="5667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blinds(horizontal)">
                                      <p:cBhvr>
                                        <p:cTn id="10" dur="500"/>
                                        <p:tgtEl>
                                          <p:spTgt spid="1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blinds(horizontal)">
                                      <p:cBhvr>
                                        <p:cTn id="13" dur="500"/>
                                        <p:tgtEl>
                                          <p:spTgt spid="1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blinds(horizontal)">
                                      <p:cBhvr>
                                        <p:cTn id="1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6556A-78D7-4132-967B-5C3DA2F1C89A}"/>
              </a:ext>
            </a:extLst>
          </p:cNvPr>
          <p:cNvSpPr/>
          <p:nvPr/>
        </p:nvSpPr>
        <p:spPr>
          <a:xfrm>
            <a:off x="63704"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9</a:t>
            </a:r>
          </a:p>
        </p:txBody>
      </p:sp>
      <p:sp>
        <p:nvSpPr>
          <p:cNvPr id="3" name="TextBox 2">
            <a:extLst>
              <a:ext uri="{FF2B5EF4-FFF2-40B4-BE49-F238E27FC236}">
                <a16:creationId xmlns:a16="http://schemas.microsoft.com/office/drawing/2014/main" id="{3131F2E1-8A05-4EC8-82CD-32306B74F1CC}"/>
              </a:ext>
            </a:extLst>
          </p:cNvPr>
          <p:cNvSpPr txBox="1"/>
          <p:nvPr/>
        </p:nvSpPr>
        <p:spPr>
          <a:xfrm>
            <a:off x="4057094" y="230819"/>
            <a:ext cx="7936637" cy="461665"/>
          </a:xfrm>
          <a:prstGeom prst="rect">
            <a:avLst/>
          </a:prstGeom>
          <a:noFill/>
        </p:spPr>
        <p:txBody>
          <a:bodyPr wrap="square" rtlCol="0">
            <a:spAutoFit/>
          </a:bodyPr>
          <a:lstStyle/>
          <a:p>
            <a:r>
              <a:rPr lang="en-AU" sz="2400" dirty="0"/>
              <a:t>Continuous improvement (regularly review and improve)</a:t>
            </a:r>
          </a:p>
        </p:txBody>
      </p:sp>
      <p:pic>
        <p:nvPicPr>
          <p:cNvPr id="2050" name="Picture 2" descr="Image result for continuous improvement">
            <a:extLst>
              <a:ext uri="{FF2B5EF4-FFF2-40B4-BE49-F238E27FC236}">
                <a16:creationId xmlns:a16="http://schemas.microsoft.com/office/drawing/2014/main" id="{1D06530D-614B-4086-A904-8312CE7A0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623" y="692484"/>
            <a:ext cx="3998378" cy="3868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6A21E36-94EE-4B0D-A985-B572890B84DC}"/>
              </a:ext>
            </a:extLst>
          </p:cNvPr>
          <p:cNvPicPr>
            <a:picLocks noChangeAspect="1"/>
          </p:cNvPicPr>
          <p:nvPr/>
        </p:nvPicPr>
        <p:blipFill>
          <a:blip r:embed="rId3"/>
          <a:stretch>
            <a:fillRect/>
          </a:stretch>
        </p:blipFill>
        <p:spPr>
          <a:xfrm>
            <a:off x="8193623" y="4394448"/>
            <a:ext cx="3998378" cy="2665586"/>
          </a:xfrm>
          <a:prstGeom prst="rect">
            <a:avLst/>
          </a:prstGeom>
        </p:spPr>
      </p:pic>
      <p:sp>
        <p:nvSpPr>
          <p:cNvPr id="5" name="TextBox 4">
            <a:extLst>
              <a:ext uri="{FF2B5EF4-FFF2-40B4-BE49-F238E27FC236}">
                <a16:creationId xmlns:a16="http://schemas.microsoft.com/office/drawing/2014/main" id="{24DFF9E5-EEB3-4E9F-9F0D-F49838752617}"/>
              </a:ext>
            </a:extLst>
          </p:cNvPr>
          <p:cNvSpPr txBox="1"/>
          <p:nvPr/>
        </p:nvSpPr>
        <p:spPr>
          <a:xfrm>
            <a:off x="355107" y="1154097"/>
            <a:ext cx="7164279" cy="3785652"/>
          </a:xfrm>
          <a:prstGeom prst="rect">
            <a:avLst/>
          </a:prstGeom>
          <a:noFill/>
        </p:spPr>
        <p:txBody>
          <a:bodyPr wrap="square" rtlCol="0">
            <a:spAutoFit/>
          </a:bodyPr>
          <a:lstStyle/>
          <a:p>
            <a:r>
              <a:rPr lang="en-AU" sz="2400" b="1" dirty="0"/>
              <a:t>Criterion 9.1 </a:t>
            </a:r>
            <a:r>
              <a:rPr lang="en-AU" sz="2400" dirty="0"/>
              <a:t>The entity regularly reviews and improves child safeguarding practices.</a:t>
            </a:r>
          </a:p>
          <a:p>
            <a:endParaRPr lang="en-AU" sz="2400" b="1" dirty="0"/>
          </a:p>
          <a:p>
            <a:r>
              <a:rPr lang="en-AU" sz="2400" b="1" dirty="0"/>
              <a:t>Criterion 9.2 </a:t>
            </a:r>
            <a:r>
              <a:rPr lang="en-AU" sz="2400" dirty="0">
                <a:solidFill>
                  <a:srgbClr val="C00000"/>
                </a:solidFill>
              </a:rPr>
              <a:t>The entity analyses concerns and complaints to identify causes and systematic failures to inform continuous improvement.</a:t>
            </a:r>
          </a:p>
          <a:p>
            <a:endParaRPr lang="en-AU" sz="2400" b="1" dirty="0">
              <a:solidFill>
                <a:srgbClr val="C00000"/>
              </a:solidFill>
            </a:endParaRPr>
          </a:p>
          <a:p>
            <a:r>
              <a:rPr lang="en-AU" sz="2400" b="1" dirty="0"/>
              <a:t>Criterion 9.3 </a:t>
            </a:r>
            <a:r>
              <a:rPr lang="en-AU" sz="2400" dirty="0"/>
              <a:t>The Church Authority reports on the findings of </a:t>
            </a:r>
            <a:r>
              <a:rPr lang="en-AU" sz="2400"/>
              <a:t>relevant reviews </a:t>
            </a:r>
            <a:r>
              <a:rPr lang="en-AU" sz="2400" dirty="0"/>
              <a:t>to personnel, children, families, carers and community.</a:t>
            </a:r>
            <a:endParaRPr lang="en-AU" sz="2400" b="1" dirty="0"/>
          </a:p>
        </p:txBody>
      </p:sp>
    </p:spTree>
    <p:extLst>
      <p:ext uri="{BB962C8B-B14F-4D97-AF65-F5344CB8AC3E}">
        <p14:creationId xmlns:p14="http://schemas.microsoft.com/office/powerpoint/2010/main" val="2766568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00D13A-AEBB-4123-B333-DAF2A05DF6BF}"/>
              </a:ext>
            </a:extLst>
          </p:cNvPr>
          <p:cNvSpPr/>
          <p:nvPr/>
        </p:nvSpPr>
        <p:spPr>
          <a:xfrm>
            <a:off x="0" y="170869"/>
            <a:ext cx="419493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10</a:t>
            </a:r>
          </a:p>
        </p:txBody>
      </p:sp>
      <p:sp>
        <p:nvSpPr>
          <p:cNvPr id="3" name="TextBox 2">
            <a:extLst>
              <a:ext uri="{FF2B5EF4-FFF2-40B4-BE49-F238E27FC236}">
                <a16:creationId xmlns:a16="http://schemas.microsoft.com/office/drawing/2014/main" id="{F050C3E9-B261-461F-A2B5-10D80C95576D}"/>
              </a:ext>
            </a:extLst>
          </p:cNvPr>
          <p:cNvSpPr txBox="1"/>
          <p:nvPr/>
        </p:nvSpPr>
        <p:spPr>
          <a:xfrm>
            <a:off x="4376691" y="401701"/>
            <a:ext cx="7696940" cy="461665"/>
          </a:xfrm>
          <a:prstGeom prst="rect">
            <a:avLst/>
          </a:prstGeom>
          <a:noFill/>
        </p:spPr>
        <p:txBody>
          <a:bodyPr wrap="square" rtlCol="0">
            <a:spAutoFit/>
          </a:bodyPr>
          <a:lstStyle/>
          <a:p>
            <a:r>
              <a:rPr lang="en-AU" sz="2400" b="1" dirty="0"/>
              <a:t>Policies and procedures support child safety</a:t>
            </a:r>
          </a:p>
        </p:txBody>
      </p:sp>
      <p:pic>
        <p:nvPicPr>
          <p:cNvPr id="5" name="Picture 4">
            <a:extLst>
              <a:ext uri="{FF2B5EF4-FFF2-40B4-BE49-F238E27FC236}">
                <a16:creationId xmlns:a16="http://schemas.microsoft.com/office/drawing/2014/main" id="{A9495D2D-5C40-4A7C-B865-8E0176F5D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148" y="863366"/>
            <a:ext cx="3175974" cy="3175974"/>
          </a:xfrm>
          <a:prstGeom prst="rect">
            <a:avLst/>
          </a:prstGeom>
        </p:spPr>
      </p:pic>
      <p:pic>
        <p:nvPicPr>
          <p:cNvPr id="9" name="Picture 8" descr="A person holding a baby&#10;&#10;Description automatically generated">
            <a:extLst>
              <a:ext uri="{FF2B5EF4-FFF2-40B4-BE49-F238E27FC236}">
                <a16:creationId xmlns:a16="http://schemas.microsoft.com/office/drawing/2014/main" id="{BB526399-0106-4A4C-B38E-EB1D6024C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356" y="4039340"/>
            <a:ext cx="3182644" cy="2718508"/>
          </a:xfrm>
          <a:prstGeom prst="rect">
            <a:avLst/>
          </a:prstGeom>
        </p:spPr>
      </p:pic>
      <p:sp>
        <p:nvSpPr>
          <p:cNvPr id="10" name="TextBox 9">
            <a:extLst>
              <a:ext uri="{FF2B5EF4-FFF2-40B4-BE49-F238E27FC236}">
                <a16:creationId xmlns:a16="http://schemas.microsoft.com/office/drawing/2014/main" id="{B80D39F1-DAFA-40F5-95C3-A6F5904CF542}"/>
              </a:ext>
            </a:extLst>
          </p:cNvPr>
          <p:cNvSpPr txBox="1"/>
          <p:nvPr/>
        </p:nvSpPr>
        <p:spPr>
          <a:xfrm>
            <a:off x="292963" y="1094199"/>
            <a:ext cx="8229600" cy="5632311"/>
          </a:xfrm>
          <a:prstGeom prst="rect">
            <a:avLst/>
          </a:prstGeom>
          <a:noFill/>
        </p:spPr>
        <p:txBody>
          <a:bodyPr wrap="square" rtlCol="0">
            <a:spAutoFit/>
          </a:bodyPr>
          <a:lstStyle/>
          <a:p>
            <a:r>
              <a:rPr lang="en-AU" sz="2400" b="1" dirty="0"/>
              <a:t>Criterion 10.1 </a:t>
            </a:r>
            <a:r>
              <a:rPr lang="en-AU" sz="2400" dirty="0"/>
              <a:t>Policies and procedures address the National Catholic Safeguarding Standards.</a:t>
            </a:r>
          </a:p>
          <a:p>
            <a:endParaRPr lang="en-AU" sz="2400" b="1" dirty="0"/>
          </a:p>
          <a:p>
            <a:r>
              <a:rPr lang="en-AU" sz="2400" b="1" dirty="0"/>
              <a:t>Criterion 10.2 </a:t>
            </a:r>
            <a:r>
              <a:rPr lang="en-AU" sz="2400" dirty="0">
                <a:solidFill>
                  <a:srgbClr val="C00000"/>
                </a:solidFill>
              </a:rPr>
              <a:t>Policies and procedures are accessible and easy to understand.</a:t>
            </a:r>
          </a:p>
          <a:p>
            <a:endParaRPr lang="en-AU" sz="2400" b="1" dirty="0">
              <a:solidFill>
                <a:srgbClr val="C00000"/>
              </a:solidFill>
            </a:endParaRPr>
          </a:p>
          <a:p>
            <a:r>
              <a:rPr lang="en-AU" sz="2400" b="1" dirty="0"/>
              <a:t>Criterion 10.3 </a:t>
            </a:r>
            <a:r>
              <a:rPr lang="en-AU" sz="2400" dirty="0"/>
              <a:t>Best practice policy models and stakeholder consultation inform the development and review of policies and procedures.</a:t>
            </a:r>
          </a:p>
          <a:p>
            <a:endParaRPr lang="en-AU" sz="2400" b="1" dirty="0"/>
          </a:p>
          <a:p>
            <a:r>
              <a:rPr lang="en-AU" sz="2400" b="1" dirty="0"/>
              <a:t>Criterion 10.4 </a:t>
            </a:r>
            <a:r>
              <a:rPr lang="en-AU" sz="2400" dirty="0">
                <a:solidFill>
                  <a:srgbClr val="C00000"/>
                </a:solidFill>
              </a:rPr>
              <a:t>The Church Authority and leaders champion and model compliance with policies and procedures.</a:t>
            </a:r>
          </a:p>
          <a:p>
            <a:endParaRPr lang="en-AU" sz="2400" dirty="0">
              <a:solidFill>
                <a:srgbClr val="C00000"/>
              </a:solidFill>
            </a:endParaRPr>
          </a:p>
          <a:p>
            <a:r>
              <a:rPr lang="en-AU" sz="2400" b="1" dirty="0"/>
              <a:t>Criterion 10.5 </a:t>
            </a:r>
            <a:r>
              <a:rPr lang="en-AU" sz="2400" dirty="0"/>
              <a:t>Personnel understand and implement the policies and procedures.</a:t>
            </a:r>
            <a:endParaRPr lang="en-AU" sz="2400" b="1" dirty="0"/>
          </a:p>
        </p:txBody>
      </p:sp>
    </p:spTree>
    <p:extLst>
      <p:ext uri="{BB962C8B-B14F-4D97-AF65-F5344CB8AC3E}">
        <p14:creationId xmlns:p14="http://schemas.microsoft.com/office/powerpoint/2010/main" val="303208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around each other&#10;&#10;Description automatically generated">
            <a:extLst>
              <a:ext uri="{FF2B5EF4-FFF2-40B4-BE49-F238E27FC236}">
                <a16:creationId xmlns:a16="http://schemas.microsoft.com/office/drawing/2014/main" id="{F7BF07AB-EDB6-403F-8604-E693A1B4CB7C}"/>
              </a:ext>
            </a:extLst>
          </p:cNvPr>
          <p:cNvPicPr>
            <a:picLocks noChangeAspect="1"/>
          </p:cNvPicPr>
          <p:nvPr/>
        </p:nvPicPr>
        <p:blipFill rotWithShape="1">
          <a:blip r:embed="rId2">
            <a:extLst>
              <a:ext uri="{28A0092B-C50C-407E-A947-70E740481C1C}">
                <a14:useLocalDpi xmlns:a14="http://schemas.microsoft.com/office/drawing/2010/main" val="0"/>
              </a:ext>
            </a:extLst>
          </a:blip>
          <a:srcRect t="1962" r="-3" b="18108"/>
          <a:stretch/>
        </p:blipFill>
        <p:spPr>
          <a:xfrm>
            <a:off x="321730" y="321732"/>
            <a:ext cx="5728548" cy="3079194"/>
          </a:xfrm>
          <a:prstGeom prst="rect">
            <a:avLst/>
          </a:prstGeom>
        </p:spPr>
      </p:pic>
      <p:pic>
        <p:nvPicPr>
          <p:cNvPr id="3" name="Picture 2" descr="A group of young boys playing football on a field&#10;&#10;Description automatically generated">
            <a:extLst>
              <a:ext uri="{FF2B5EF4-FFF2-40B4-BE49-F238E27FC236}">
                <a16:creationId xmlns:a16="http://schemas.microsoft.com/office/drawing/2014/main" id="{1BB85A91-01CD-4E77-B21F-4322839223C9}"/>
              </a:ext>
            </a:extLst>
          </p:cNvPr>
          <p:cNvPicPr>
            <a:picLocks noChangeAspect="1"/>
          </p:cNvPicPr>
          <p:nvPr/>
        </p:nvPicPr>
        <p:blipFill rotWithShape="1">
          <a:blip r:embed="rId3">
            <a:extLst>
              <a:ext uri="{28A0092B-C50C-407E-A947-70E740481C1C}">
                <a14:useLocalDpi xmlns:a14="http://schemas.microsoft.com/office/drawing/2010/main" val="0"/>
              </a:ext>
            </a:extLst>
          </a:blip>
          <a:srcRect r="-2" b="19217"/>
          <a:stretch/>
        </p:blipFill>
        <p:spPr>
          <a:xfrm>
            <a:off x="321730" y="3489158"/>
            <a:ext cx="5728548" cy="3047107"/>
          </a:xfrm>
          <a:prstGeom prst="rect">
            <a:avLst/>
          </a:prstGeom>
        </p:spPr>
      </p:pic>
      <p:pic>
        <p:nvPicPr>
          <p:cNvPr id="7" name="Picture 6" descr="A group of people sitting at a table with a plate of food&#10;&#10;Description automatically generated">
            <a:extLst>
              <a:ext uri="{FF2B5EF4-FFF2-40B4-BE49-F238E27FC236}">
                <a16:creationId xmlns:a16="http://schemas.microsoft.com/office/drawing/2014/main" id="{4369D873-D286-441C-B037-8779D5A50D16}"/>
              </a:ext>
            </a:extLst>
          </p:cNvPr>
          <p:cNvPicPr>
            <a:picLocks noChangeAspect="1"/>
          </p:cNvPicPr>
          <p:nvPr/>
        </p:nvPicPr>
        <p:blipFill rotWithShape="1">
          <a:blip r:embed="rId4">
            <a:extLst>
              <a:ext uri="{28A0092B-C50C-407E-A947-70E740481C1C}">
                <a14:useLocalDpi xmlns:a14="http://schemas.microsoft.com/office/drawing/2010/main" val="0"/>
              </a:ext>
            </a:extLst>
          </a:blip>
          <a:srcRect l="10284" r="30259" b="-1"/>
          <a:stretch/>
        </p:blipFill>
        <p:spPr>
          <a:xfrm>
            <a:off x="6141723" y="321732"/>
            <a:ext cx="5728547" cy="6214533"/>
          </a:xfrm>
          <a:prstGeom prst="rect">
            <a:avLst/>
          </a:prstGeom>
        </p:spPr>
      </p:pic>
    </p:spTree>
    <p:extLst>
      <p:ext uri="{BB962C8B-B14F-4D97-AF65-F5344CB8AC3E}">
        <p14:creationId xmlns:p14="http://schemas.microsoft.com/office/powerpoint/2010/main" val="360370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osing for the camera&#10;&#10;Description automatically generated">
            <a:extLst>
              <a:ext uri="{FF2B5EF4-FFF2-40B4-BE49-F238E27FC236}">
                <a16:creationId xmlns:a16="http://schemas.microsoft.com/office/drawing/2014/main" id="{FF893BF4-86D4-4C4F-BD45-CD4BB46E2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946479"/>
            <a:ext cx="5294716" cy="2965040"/>
          </a:xfrm>
          <a:prstGeom prst="rect">
            <a:avLst/>
          </a:prstGeom>
        </p:spPr>
      </p:pic>
      <p:cxnSp>
        <p:nvCxnSpPr>
          <p:cNvPr id="75" name="Straight Connector 7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vulnerable people">
            <a:extLst>
              <a:ext uri="{FF2B5EF4-FFF2-40B4-BE49-F238E27FC236}">
                <a16:creationId xmlns:a16="http://schemas.microsoft.com/office/drawing/2014/main" id="{17E8602D-B174-4B82-A57B-6F8771514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1667304"/>
            <a:ext cx="5294715" cy="352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883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F3507-BE57-4B1E-A427-FB9360554AD2}"/>
              </a:ext>
            </a:extLst>
          </p:cNvPr>
          <p:cNvSpPr txBox="1"/>
          <p:nvPr/>
        </p:nvSpPr>
        <p:spPr>
          <a:xfrm>
            <a:off x="1352061" y="640861"/>
            <a:ext cx="9988061" cy="5447645"/>
          </a:xfrm>
          <a:prstGeom prst="rect">
            <a:avLst/>
          </a:prstGeom>
          <a:noFill/>
        </p:spPr>
        <p:txBody>
          <a:bodyPr wrap="square" rtlCol="0">
            <a:spAutoFit/>
          </a:bodyPr>
          <a:lstStyle/>
          <a:p>
            <a:r>
              <a:rPr lang="en-GB" sz="2800" dirty="0"/>
              <a:t>Vulnerable people can include:</a:t>
            </a:r>
          </a:p>
          <a:p>
            <a:r>
              <a:rPr lang="en-GB" sz="2800" dirty="0"/>
              <a:t>children and seniors</a:t>
            </a:r>
          </a:p>
          <a:p>
            <a:r>
              <a:rPr lang="en-GB" sz="2800" dirty="0"/>
              <a:t>people with impaired intellectual or physical functioning</a:t>
            </a:r>
          </a:p>
          <a:p>
            <a:r>
              <a:rPr lang="en-GB" sz="2800" dirty="0"/>
              <a:t>people from a low socio-economic background</a:t>
            </a:r>
          </a:p>
          <a:p>
            <a:r>
              <a:rPr lang="en-GB" sz="2800" dirty="0"/>
              <a:t>people who are Aboriginal or Torres Strait Islanders</a:t>
            </a:r>
          </a:p>
          <a:p>
            <a:r>
              <a:rPr lang="en-GB" sz="2800" dirty="0"/>
              <a:t>people who are not native speakers of the local language </a:t>
            </a:r>
          </a:p>
          <a:p>
            <a:r>
              <a:rPr lang="en-GB" sz="2800" dirty="0"/>
              <a:t>people with low levels of literacy or education</a:t>
            </a:r>
          </a:p>
          <a:p>
            <a:r>
              <a:rPr lang="en-GB" sz="2800" dirty="0"/>
              <a:t>people subject to modern slavery, which involves human exploitation and control, such as forced labour, debt bondage, human trafficking, and child labour.</a:t>
            </a:r>
          </a:p>
          <a:p>
            <a:endParaRPr lang="en-GB" sz="2800" dirty="0"/>
          </a:p>
          <a:p>
            <a:r>
              <a:rPr lang="en-GB" sz="2000" dirty="0">
                <a:hlinkClick r:id="rId2"/>
              </a:rPr>
              <a:t>https://www.acnc.gov.au/for-charities/manage-your-charity/governance-hub/governance-toolkit/governance-toolkit-safeguarding</a:t>
            </a:r>
            <a:r>
              <a:rPr lang="en-GB" sz="2000" dirty="0"/>
              <a:t> (accessed 17 November 2019)</a:t>
            </a:r>
          </a:p>
        </p:txBody>
      </p:sp>
    </p:spTree>
    <p:extLst>
      <p:ext uri="{BB962C8B-B14F-4D97-AF65-F5344CB8AC3E}">
        <p14:creationId xmlns:p14="http://schemas.microsoft.com/office/powerpoint/2010/main" val="258801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80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EAF1C-0F6D-4C6A-A241-D56D1039B83A}"/>
              </a:ext>
            </a:extLst>
          </p:cNvPr>
          <p:cNvSpPr txBox="1"/>
          <p:nvPr/>
        </p:nvSpPr>
        <p:spPr>
          <a:xfrm>
            <a:off x="844062" y="336062"/>
            <a:ext cx="10941538" cy="3539430"/>
          </a:xfrm>
          <a:prstGeom prst="rect">
            <a:avLst/>
          </a:prstGeom>
          <a:noFill/>
        </p:spPr>
        <p:txBody>
          <a:bodyPr wrap="square" rtlCol="0">
            <a:spAutoFit/>
          </a:bodyPr>
          <a:lstStyle/>
          <a:p>
            <a:r>
              <a:rPr lang="en-AU" sz="2800" dirty="0"/>
              <a:t>			Website: </a:t>
            </a:r>
            <a:r>
              <a:rPr lang="en-AU" sz="2800" dirty="0">
                <a:hlinkClick r:id="rId2"/>
              </a:rPr>
              <a:t>www.cpsltd.org.au/</a:t>
            </a:r>
            <a:endParaRPr lang="en-AU" sz="2800" dirty="0"/>
          </a:p>
          <a:p>
            <a:endParaRPr lang="en-AU" sz="2800" dirty="0"/>
          </a:p>
          <a:p>
            <a:pPr algn="ctr"/>
            <a:r>
              <a:rPr lang="en-GB" sz="2800" dirty="0"/>
              <a:t>'How-to' guide for engaging children &amp; young people </a:t>
            </a:r>
          </a:p>
          <a:p>
            <a:pPr algn="ctr"/>
            <a:r>
              <a:rPr lang="en-GB" sz="2800" dirty="0"/>
              <a:t>in conversations about safeguarding</a:t>
            </a:r>
            <a:endParaRPr lang="en-AU" sz="2800" dirty="0"/>
          </a:p>
          <a:p>
            <a:endParaRPr lang="en-AU" sz="2800" dirty="0"/>
          </a:p>
          <a:p>
            <a:r>
              <a:rPr lang="en-AU" sz="2800" dirty="0">
                <a:hlinkClick r:id="rId3"/>
              </a:rPr>
              <a:t>https://www.cpsltd.org.au/media/1482/a-how-to-guide-for-engaging-children-and-young-people-in-conversations-about-safeguarding.pdf</a:t>
            </a:r>
            <a:endParaRPr lang="en-AU" sz="2800" dirty="0"/>
          </a:p>
          <a:p>
            <a:endParaRPr lang="en-AU" sz="2800" dirty="0"/>
          </a:p>
        </p:txBody>
      </p:sp>
      <p:pic>
        <p:nvPicPr>
          <p:cNvPr id="1026" name="Picture 2" descr="youth">
            <a:extLst>
              <a:ext uri="{FF2B5EF4-FFF2-40B4-BE49-F238E27FC236}">
                <a16:creationId xmlns:a16="http://schemas.microsoft.com/office/drawing/2014/main" id="{54A07BB6-983B-4C32-8D9A-CAD2EC493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932" y="3875492"/>
            <a:ext cx="6229869" cy="293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9BF5E0F-3B22-4FB0-ADC5-DC459B2BD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54" y="239706"/>
            <a:ext cx="10680536" cy="6419002"/>
          </a:xfrm>
          <a:prstGeom prst="rect">
            <a:avLst/>
          </a:prstGeom>
        </p:spPr>
      </p:pic>
    </p:spTree>
    <p:extLst>
      <p:ext uri="{BB962C8B-B14F-4D97-AF65-F5344CB8AC3E}">
        <p14:creationId xmlns:p14="http://schemas.microsoft.com/office/powerpoint/2010/main" val="256041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592966-A54D-4C36-A16C-4EB5A4D27589}"/>
              </a:ext>
            </a:extLst>
          </p:cNvPr>
          <p:cNvSpPr/>
          <p:nvPr/>
        </p:nvSpPr>
        <p:spPr>
          <a:xfrm>
            <a:off x="0" y="166985"/>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1</a:t>
            </a:r>
          </a:p>
        </p:txBody>
      </p:sp>
      <p:sp>
        <p:nvSpPr>
          <p:cNvPr id="3" name="TextBox 2">
            <a:extLst>
              <a:ext uri="{FF2B5EF4-FFF2-40B4-BE49-F238E27FC236}">
                <a16:creationId xmlns:a16="http://schemas.microsoft.com/office/drawing/2014/main" id="{0E05B9B6-7F83-4ADF-963D-B1FD4147EF77}"/>
              </a:ext>
            </a:extLst>
          </p:cNvPr>
          <p:cNvSpPr txBox="1"/>
          <p:nvPr/>
        </p:nvSpPr>
        <p:spPr>
          <a:xfrm>
            <a:off x="4029075" y="352425"/>
            <a:ext cx="7715250" cy="523220"/>
          </a:xfrm>
          <a:prstGeom prst="rect">
            <a:avLst/>
          </a:prstGeom>
          <a:noFill/>
        </p:spPr>
        <p:txBody>
          <a:bodyPr wrap="square" rtlCol="0">
            <a:spAutoFit/>
          </a:bodyPr>
          <a:lstStyle/>
          <a:p>
            <a:r>
              <a:rPr lang="en-AU" sz="2800" b="1" dirty="0"/>
              <a:t>Committed leadership, governance and culture</a:t>
            </a:r>
          </a:p>
        </p:txBody>
      </p:sp>
      <p:pic>
        <p:nvPicPr>
          <p:cNvPr id="5" name="Picture 4" descr="A person wearing a hat&#10;&#10;Description automatically generated">
            <a:extLst>
              <a:ext uri="{FF2B5EF4-FFF2-40B4-BE49-F238E27FC236}">
                <a16:creationId xmlns:a16="http://schemas.microsoft.com/office/drawing/2014/main" id="{7D91AA98-19DE-4823-8B47-C7BCC9037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315"/>
            <a:ext cx="3587756" cy="5691485"/>
          </a:xfrm>
          <a:prstGeom prst="rect">
            <a:avLst/>
          </a:prstGeom>
        </p:spPr>
      </p:pic>
      <p:sp>
        <p:nvSpPr>
          <p:cNvPr id="6" name="TextBox 5">
            <a:extLst>
              <a:ext uri="{FF2B5EF4-FFF2-40B4-BE49-F238E27FC236}">
                <a16:creationId xmlns:a16="http://schemas.microsoft.com/office/drawing/2014/main" id="{CCD296ED-602B-420C-8D22-AC6698533F2B}"/>
              </a:ext>
            </a:extLst>
          </p:cNvPr>
          <p:cNvSpPr txBox="1"/>
          <p:nvPr/>
        </p:nvSpPr>
        <p:spPr>
          <a:xfrm>
            <a:off x="3683006" y="1058704"/>
            <a:ext cx="8508994" cy="6001643"/>
          </a:xfrm>
          <a:prstGeom prst="rect">
            <a:avLst/>
          </a:prstGeom>
          <a:noFill/>
        </p:spPr>
        <p:txBody>
          <a:bodyPr wrap="square" rtlCol="0">
            <a:spAutoFit/>
          </a:bodyPr>
          <a:lstStyle/>
          <a:p>
            <a:r>
              <a:rPr lang="en-AU" sz="2400" dirty="0"/>
              <a:t>Criterion 1.1 The entity public commits to child  safeguarding and   </a:t>
            </a:r>
          </a:p>
          <a:p>
            <a:r>
              <a:rPr lang="en-AU" sz="2400" dirty="0"/>
              <a:t>                        takes a zero tolerance  approach to child abuse.</a:t>
            </a:r>
          </a:p>
          <a:p>
            <a:r>
              <a:rPr lang="en-AU" sz="2400" dirty="0"/>
              <a:t>Criterion 1.2 </a:t>
            </a:r>
            <a:r>
              <a:rPr lang="en-AU" sz="2400" dirty="0">
                <a:solidFill>
                  <a:srgbClr val="C00000"/>
                </a:solidFill>
              </a:rPr>
              <a:t>A child safeguarding culture is championed and </a:t>
            </a:r>
          </a:p>
          <a:p>
            <a:r>
              <a:rPr lang="en-AU" sz="2400" dirty="0">
                <a:solidFill>
                  <a:srgbClr val="C00000"/>
                </a:solidFill>
              </a:rPr>
              <a:t>	          modelled at all levels of the entity from the top down   </a:t>
            </a:r>
          </a:p>
          <a:p>
            <a:r>
              <a:rPr lang="en-AU" sz="2400" dirty="0">
                <a:solidFill>
                  <a:srgbClr val="C00000"/>
                </a:solidFill>
              </a:rPr>
              <a:t>	          to the bottom up.</a:t>
            </a:r>
          </a:p>
          <a:p>
            <a:r>
              <a:rPr lang="en-AU" sz="2400" dirty="0"/>
              <a:t>Criterion 1.3 Governance arrangements facilitate implementation </a:t>
            </a:r>
          </a:p>
          <a:p>
            <a:r>
              <a:rPr lang="en-AU" sz="2400" dirty="0"/>
              <a:t>	          of Child Safeguarding Policy across the entity’s </a:t>
            </a:r>
          </a:p>
          <a:p>
            <a:r>
              <a:rPr lang="en-AU" sz="2400" dirty="0"/>
              <a:t>                       activities</a:t>
            </a:r>
          </a:p>
          <a:p>
            <a:r>
              <a:rPr lang="en-AU" sz="2400" dirty="0"/>
              <a:t>Criterion 1.4 </a:t>
            </a:r>
            <a:r>
              <a:rPr lang="en-AU" sz="2400" dirty="0">
                <a:solidFill>
                  <a:srgbClr val="C00000"/>
                </a:solidFill>
              </a:rPr>
              <a:t>A Code of Conduct provides guidelines for personnel </a:t>
            </a:r>
          </a:p>
          <a:p>
            <a:r>
              <a:rPr lang="en-AU" sz="2400" dirty="0">
                <a:solidFill>
                  <a:srgbClr val="C00000"/>
                </a:solidFill>
              </a:rPr>
              <a:t>                       on expected behavioural standards &amp; responsibilities</a:t>
            </a:r>
          </a:p>
          <a:p>
            <a:r>
              <a:rPr lang="en-AU" sz="2400" dirty="0"/>
              <a:t>Criterion 1.5 The entity has risk management strategies focussing </a:t>
            </a:r>
          </a:p>
          <a:p>
            <a:r>
              <a:rPr lang="en-AU" sz="2400" dirty="0"/>
              <a:t>                        on preventing, identifying and mitigating risks to</a:t>
            </a:r>
          </a:p>
          <a:p>
            <a:r>
              <a:rPr lang="en-AU" sz="2400" dirty="0"/>
              <a:t> 	          children.</a:t>
            </a:r>
          </a:p>
          <a:p>
            <a:r>
              <a:rPr lang="en-AU" sz="2400" dirty="0"/>
              <a:t>Criterion 1.6 </a:t>
            </a:r>
            <a:r>
              <a:rPr lang="en-AU" sz="2400" dirty="0">
                <a:solidFill>
                  <a:srgbClr val="C00000"/>
                </a:solidFill>
              </a:rPr>
              <a:t>Personnel understand their obligations on information </a:t>
            </a:r>
          </a:p>
          <a:p>
            <a:r>
              <a:rPr lang="en-AU" sz="2400" dirty="0">
                <a:solidFill>
                  <a:srgbClr val="C00000"/>
                </a:solidFill>
              </a:rPr>
              <a:t>                       sharing and record keeping</a:t>
            </a:r>
          </a:p>
          <a:p>
            <a:r>
              <a:rPr lang="en-AU" sz="2400" dirty="0"/>
              <a:t>                    </a:t>
            </a:r>
          </a:p>
        </p:txBody>
      </p:sp>
    </p:spTree>
    <p:extLst>
      <p:ext uri="{BB962C8B-B14F-4D97-AF65-F5344CB8AC3E}">
        <p14:creationId xmlns:p14="http://schemas.microsoft.com/office/powerpoint/2010/main" val="26767021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239C3-B8D6-4BE3-A31B-9879759C7997}"/>
              </a:ext>
            </a:extLst>
          </p:cNvPr>
          <p:cNvSpPr/>
          <p:nvPr/>
        </p:nvSpPr>
        <p:spPr>
          <a:xfrm>
            <a:off x="78313" y="0"/>
            <a:ext cx="3843874" cy="923330"/>
          </a:xfrm>
          <a:prstGeom prst="rect">
            <a:avLst/>
          </a:prstGeom>
        </p:spPr>
        <p:txBody>
          <a:bodyPr wrap="none">
            <a:spAutoFit/>
          </a:bodyPr>
          <a:lstStyle/>
          <a:p>
            <a:pPr algn="ctr"/>
            <a:r>
              <a:rPr lang="en-US" sz="5400" b="1" dirty="0">
                <a:ln w="22225">
                  <a:solidFill>
                    <a:schemeClr val="accent2"/>
                  </a:solidFill>
                  <a:prstDash val="solid"/>
                </a:ln>
                <a:solidFill>
                  <a:schemeClr val="accent2">
                    <a:lumMod val="40000"/>
                    <a:lumOff val="60000"/>
                  </a:schemeClr>
                </a:solidFill>
              </a:rPr>
              <a:t>STANDARD 2</a:t>
            </a:r>
          </a:p>
        </p:txBody>
      </p:sp>
      <p:sp>
        <p:nvSpPr>
          <p:cNvPr id="3" name="TextBox 2">
            <a:extLst>
              <a:ext uri="{FF2B5EF4-FFF2-40B4-BE49-F238E27FC236}">
                <a16:creationId xmlns:a16="http://schemas.microsoft.com/office/drawing/2014/main" id="{408267D6-8D31-4236-9996-361B2408B508}"/>
              </a:ext>
            </a:extLst>
          </p:cNvPr>
          <p:cNvSpPr txBox="1"/>
          <p:nvPr/>
        </p:nvSpPr>
        <p:spPr>
          <a:xfrm>
            <a:off x="4133850" y="200055"/>
            <a:ext cx="7896225" cy="523220"/>
          </a:xfrm>
          <a:prstGeom prst="rect">
            <a:avLst/>
          </a:prstGeom>
          <a:noFill/>
        </p:spPr>
        <p:txBody>
          <a:bodyPr wrap="square" rtlCol="0">
            <a:spAutoFit/>
          </a:bodyPr>
          <a:lstStyle/>
          <a:p>
            <a:r>
              <a:rPr lang="en-AU" sz="2800" b="1" dirty="0"/>
              <a:t>Children are safe, informed and participate</a:t>
            </a:r>
          </a:p>
        </p:txBody>
      </p:sp>
      <p:pic>
        <p:nvPicPr>
          <p:cNvPr id="5" name="Picture 4" descr="A group of people sitting at a table&#10;&#10;Description automatically generated">
            <a:extLst>
              <a:ext uri="{FF2B5EF4-FFF2-40B4-BE49-F238E27FC236}">
                <a16:creationId xmlns:a16="http://schemas.microsoft.com/office/drawing/2014/main" id="{155E82D0-467D-48E9-8C70-F557F26A7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3" y="923330"/>
            <a:ext cx="4037308" cy="2686645"/>
          </a:xfrm>
          <a:prstGeom prst="rect">
            <a:avLst/>
          </a:prstGeom>
        </p:spPr>
      </p:pic>
      <p:sp>
        <p:nvSpPr>
          <p:cNvPr id="6" name="TextBox 5">
            <a:extLst>
              <a:ext uri="{FF2B5EF4-FFF2-40B4-BE49-F238E27FC236}">
                <a16:creationId xmlns:a16="http://schemas.microsoft.com/office/drawing/2014/main" id="{C7CEFB10-6793-4B88-9ABF-6680930666DF}"/>
              </a:ext>
            </a:extLst>
          </p:cNvPr>
          <p:cNvSpPr txBox="1"/>
          <p:nvPr/>
        </p:nvSpPr>
        <p:spPr>
          <a:xfrm>
            <a:off x="4210049" y="723275"/>
            <a:ext cx="7903637" cy="4893647"/>
          </a:xfrm>
          <a:prstGeom prst="rect">
            <a:avLst/>
          </a:prstGeom>
          <a:noFill/>
        </p:spPr>
        <p:txBody>
          <a:bodyPr wrap="square" rtlCol="0">
            <a:spAutoFit/>
          </a:bodyPr>
          <a:lstStyle/>
          <a:p>
            <a:r>
              <a:rPr lang="en-AU" sz="2400" dirty="0"/>
              <a:t>Criterion 2.1 Children are informed about their rights, </a:t>
            </a:r>
          </a:p>
          <a:p>
            <a:r>
              <a:rPr lang="en-AU" sz="2400" dirty="0"/>
              <a:t>	           including safety, information and participation.</a:t>
            </a:r>
          </a:p>
          <a:p>
            <a:r>
              <a:rPr lang="en-AU" sz="2400" dirty="0"/>
              <a:t>Criterion 2.2 </a:t>
            </a:r>
            <a:r>
              <a:rPr lang="en-AU" sz="2400" dirty="0">
                <a:solidFill>
                  <a:srgbClr val="C00000"/>
                </a:solidFill>
              </a:rPr>
              <a:t>The importance of friendship is recognised and </a:t>
            </a:r>
          </a:p>
          <a:p>
            <a:r>
              <a:rPr lang="en-AU" sz="2400" dirty="0">
                <a:solidFill>
                  <a:srgbClr val="C00000"/>
                </a:solidFill>
              </a:rPr>
              <a:t>	          support from peers is encouraged helping </a:t>
            </a:r>
          </a:p>
          <a:p>
            <a:r>
              <a:rPr lang="en-AU" sz="2400" dirty="0">
                <a:solidFill>
                  <a:srgbClr val="C00000"/>
                </a:solidFill>
              </a:rPr>
              <a:t>	          children feel safe and less isolated.</a:t>
            </a:r>
          </a:p>
          <a:p>
            <a:r>
              <a:rPr lang="en-AU" sz="2400" dirty="0"/>
              <a:t>Criterion 2.3 Where relevant to the setting or context, </a:t>
            </a:r>
          </a:p>
          <a:p>
            <a:r>
              <a:rPr lang="en-AU" sz="2400" dirty="0"/>
              <a:t>                        children and families may be offered access to </a:t>
            </a:r>
          </a:p>
          <a:p>
            <a:r>
              <a:rPr lang="en-AU" sz="2400" dirty="0"/>
              <a:t>                        abuse prevention programs and related </a:t>
            </a:r>
          </a:p>
          <a:p>
            <a:r>
              <a:rPr lang="en-AU" sz="2400" dirty="0"/>
              <a:t>                        information that is age appropriate.</a:t>
            </a:r>
          </a:p>
          <a:p>
            <a:r>
              <a:rPr lang="en-AU" sz="2400" dirty="0"/>
              <a:t>Criterion 2.4 </a:t>
            </a:r>
            <a:r>
              <a:rPr lang="en-AU" sz="2400" dirty="0">
                <a:solidFill>
                  <a:srgbClr val="C00000"/>
                </a:solidFill>
              </a:rPr>
              <a:t>Personnel are attuned to the signs of harm and </a:t>
            </a:r>
          </a:p>
          <a:p>
            <a:r>
              <a:rPr lang="en-AU" sz="2400" dirty="0">
                <a:solidFill>
                  <a:srgbClr val="C00000"/>
                </a:solidFill>
              </a:rPr>
              <a:t>	          facilitate child-friendly ways for children to </a:t>
            </a:r>
          </a:p>
          <a:p>
            <a:r>
              <a:rPr lang="en-AU" sz="2400" dirty="0">
                <a:solidFill>
                  <a:srgbClr val="C00000"/>
                </a:solidFill>
              </a:rPr>
              <a:t>	          express their views, participate in decision-</a:t>
            </a:r>
          </a:p>
          <a:p>
            <a:r>
              <a:rPr lang="en-AU" sz="2400" dirty="0">
                <a:solidFill>
                  <a:srgbClr val="C00000"/>
                </a:solidFill>
              </a:rPr>
              <a:t>	          making and raise their concerns.</a:t>
            </a:r>
          </a:p>
        </p:txBody>
      </p:sp>
      <p:pic>
        <p:nvPicPr>
          <p:cNvPr id="8" name="Picture 7" descr="A picture containing indoor, person&#10;&#10;Description automatically generated">
            <a:extLst>
              <a:ext uri="{FF2B5EF4-FFF2-40B4-BE49-F238E27FC236}">
                <a16:creationId xmlns:a16="http://schemas.microsoft.com/office/drawing/2014/main" id="{59FF7E73-52E1-494B-8831-F5173AFF0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6" y="4533305"/>
            <a:ext cx="4129831" cy="2324695"/>
          </a:xfrm>
          <a:prstGeom prst="rect">
            <a:avLst/>
          </a:prstGeom>
        </p:spPr>
      </p:pic>
    </p:spTree>
    <p:extLst>
      <p:ext uri="{BB962C8B-B14F-4D97-AF65-F5344CB8AC3E}">
        <p14:creationId xmlns:p14="http://schemas.microsoft.com/office/powerpoint/2010/main" val="3584472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D9B79-489F-48BD-B2A0-9B2681C372D1}"/>
              </a:ext>
            </a:extLst>
          </p:cNvPr>
          <p:cNvSpPr/>
          <p:nvPr/>
        </p:nvSpPr>
        <p:spPr>
          <a:xfrm>
            <a:off x="0" y="90785"/>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3</a:t>
            </a:r>
          </a:p>
        </p:txBody>
      </p:sp>
      <p:sp>
        <p:nvSpPr>
          <p:cNvPr id="3" name="TextBox 2">
            <a:extLst>
              <a:ext uri="{FF2B5EF4-FFF2-40B4-BE49-F238E27FC236}">
                <a16:creationId xmlns:a16="http://schemas.microsoft.com/office/drawing/2014/main" id="{471E70A6-057F-479C-B1AC-8C2385794AFE}"/>
              </a:ext>
            </a:extLst>
          </p:cNvPr>
          <p:cNvSpPr txBox="1"/>
          <p:nvPr/>
        </p:nvSpPr>
        <p:spPr>
          <a:xfrm>
            <a:off x="4210050" y="90785"/>
            <a:ext cx="7705725" cy="523220"/>
          </a:xfrm>
          <a:prstGeom prst="rect">
            <a:avLst/>
          </a:prstGeom>
          <a:noFill/>
        </p:spPr>
        <p:txBody>
          <a:bodyPr wrap="square" rtlCol="0">
            <a:spAutoFit/>
          </a:bodyPr>
          <a:lstStyle/>
          <a:p>
            <a:r>
              <a:rPr lang="en-AU" sz="2800" b="1" dirty="0"/>
              <a:t>Parenting with families, carers and communities</a:t>
            </a:r>
          </a:p>
        </p:txBody>
      </p:sp>
      <p:pic>
        <p:nvPicPr>
          <p:cNvPr id="5" name="Picture 4" descr="A group of people sitting around each other&#10;&#10;Description automatically generated">
            <a:extLst>
              <a:ext uri="{FF2B5EF4-FFF2-40B4-BE49-F238E27FC236}">
                <a16:creationId xmlns:a16="http://schemas.microsoft.com/office/drawing/2014/main" id="{0BE086F6-1516-48B5-97E4-407EF5B2B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4071045" cy="2714030"/>
          </a:xfrm>
          <a:prstGeom prst="rect">
            <a:avLst/>
          </a:prstGeom>
        </p:spPr>
      </p:pic>
      <p:pic>
        <p:nvPicPr>
          <p:cNvPr id="7" name="Picture 6" descr="A group of people sitting in front of a building&#10;&#10;Description automatically generated">
            <a:extLst>
              <a:ext uri="{FF2B5EF4-FFF2-40B4-BE49-F238E27FC236}">
                <a16:creationId xmlns:a16="http://schemas.microsoft.com/office/drawing/2014/main" id="{8DCA9583-063F-48C7-876E-2832C2AED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4797"/>
            <a:ext cx="4071044" cy="2353204"/>
          </a:xfrm>
          <a:prstGeom prst="rect">
            <a:avLst/>
          </a:prstGeom>
        </p:spPr>
      </p:pic>
      <p:sp>
        <p:nvSpPr>
          <p:cNvPr id="8" name="TextBox 7">
            <a:extLst>
              <a:ext uri="{FF2B5EF4-FFF2-40B4-BE49-F238E27FC236}">
                <a16:creationId xmlns:a16="http://schemas.microsoft.com/office/drawing/2014/main" id="{CDE60826-B5E4-4243-B8B7-ED4BA16999A4}"/>
              </a:ext>
            </a:extLst>
          </p:cNvPr>
          <p:cNvSpPr txBox="1"/>
          <p:nvPr/>
        </p:nvSpPr>
        <p:spPr>
          <a:xfrm>
            <a:off x="4210051" y="614005"/>
            <a:ext cx="8028146" cy="6370975"/>
          </a:xfrm>
          <a:prstGeom prst="rect">
            <a:avLst/>
          </a:prstGeom>
          <a:noFill/>
        </p:spPr>
        <p:txBody>
          <a:bodyPr wrap="square" rtlCol="0">
            <a:spAutoFit/>
          </a:bodyPr>
          <a:lstStyle/>
          <a:p>
            <a:r>
              <a:rPr lang="en-AU" sz="2400" dirty="0"/>
              <a:t>Criterion 3.1 Families and carers participate in decisions </a:t>
            </a:r>
          </a:p>
          <a:p>
            <a:r>
              <a:rPr lang="en-AU" sz="2400" dirty="0"/>
              <a:t>                        affecting their child.</a:t>
            </a:r>
          </a:p>
          <a:p>
            <a:endParaRPr lang="en-AU" sz="2400" dirty="0"/>
          </a:p>
          <a:p>
            <a:r>
              <a:rPr lang="en-AU" sz="2400" dirty="0"/>
              <a:t>Criterion 3.2 </a:t>
            </a:r>
            <a:r>
              <a:rPr lang="en-AU" sz="2400" dirty="0">
                <a:solidFill>
                  <a:srgbClr val="C00000"/>
                </a:solidFill>
              </a:rPr>
              <a:t>The entity engages and openly communicates </a:t>
            </a:r>
          </a:p>
          <a:p>
            <a:r>
              <a:rPr lang="en-AU" sz="2400" dirty="0">
                <a:solidFill>
                  <a:srgbClr val="C00000"/>
                </a:solidFill>
              </a:rPr>
              <a:t>                       with families, carers and communities about its </a:t>
            </a:r>
          </a:p>
          <a:p>
            <a:r>
              <a:rPr lang="en-AU" sz="2400" dirty="0">
                <a:solidFill>
                  <a:srgbClr val="C00000"/>
                </a:solidFill>
              </a:rPr>
              <a:t>                       child safeguarding approach and relevant </a:t>
            </a:r>
          </a:p>
          <a:p>
            <a:r>
              <a:rPr lang="en-AU" sz="2400" dirty="0">
                <a:solidFill>
                  <a:srgbClr val="C00000"/>
                </a:solidFill>
              </a:rPr>
              <a:t>                       information is accessible.</a:t>
            </a:r>
          </a:p>
          <a:p>
            <a:endParaRPr lang="en-AU" sz="2400" dirty="0">
              <a:solidFill>
                <a:srgbClr val="C00000"/>
              </a:solidFill>
            </a:endParaRPr>
          </a:p>
          <a:p>
            <a:r>
              <a:rPr lang="en-AU" sz="2400" dirty="0"/>
              <a:t>Criterion 3.3 Families, carers and communities have a say in </a:t>
            </a:r>
          </a:p>
          <a:p>
            <a:r>
              <a:rPr lang="en-AU" sz="2400" dirty="0"/>
              <a:t>                       the entity’s policies and practices.</a:t>
            </a:r>
          </a:p>
          <a:p>
            <a:endParaRPr lang="en-AU" sz="2400" dirty="0"/>
          </a:p>
          <a:p>
            <a:r>
              <a:rPr lang="en-AU" sz="2400" dirty="0"/>
              <a:t>Criterion 3.4 </a:t>
            </a:r>
            <a:r>
              <a:rPr lang="en-AU" sz="2400" dirty="0">
                <a:solidFill>
                  <a:srgbClr val="C00000"/>
                </a:solidFill>
              </a:rPr>
              <a:t>Families, carers and communities are informed </a:t>
            </a:r>
          </a:p>
          <a:p>
            <a:r>
              <a:rPr lang="en-AU" sz="2400" dirty="0">
                <a:solidFill>
                  <a:srgbClr val="C00000"/>
                </a:solidFill>
              </a:rPr>
              <a:t>                       about the entity’s operations.</a:t>
            </a:r>
          </a:p>
          <a:p>
            <a:endParaRPr lang="en-AU" sz="2400" dirty="0">
              <a:solidFill>
                <a:srgbClr val="C00000"/>
              </a:solidFill>
            </a:endParaRPr>
          </a:p>
          <a:p>
            <a:r>
              <a:rPr lang="en-AU" sz="2400" dirty="0"/>
              <a:t>Criterion 3.5 The entity takes a leadership role in raising </a:t>
            </a:r>
          </a:p>
          <a:p>
            <a:r>
              <a:rPr lang="en-AU" sz="2400" dirty="0"/>
              <a:t>                       community awareness of the dignity and rights </a:t>
            </a:r>
          </a:p>
          <a:p>
            <a:r>
              <a:rPr lang="en-AU" sz="2400" dirty="0"/>
              <a:t>                       of children.</a:t>
            </a:r>
          </a:p>
        </p:txBody>
      </p:sp>
    </p:spTree>
    <p:extLst>
      <p:ext uri="{BB962C8B-B14F-4D97-AF65-F5344CB8AC3E}">
        <p14:creationId xmlns:p14="http://schemas.microsoft.com/office/powerpoint/2010/main" val="1409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blinds(horizontal)">
                                      <p:cBhvr>
                                        <p:cTn id="13" dur="500"/>
                                        <p:tgtEl>
                                          <p:spTgt spid="8">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blinds(horizontal)">
                                      <p:cBhvr>
                                        <p:cTn id="16" dur="500"/>
                                        <p:tgtEl>
                                          <p:spTgt spid="8">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blinds(horizontal)">
                                      <p:cBhvr>
                                        <p:cTn id="19" dur="500"/>
                                        <p:tgtEl>
                                          <p:spTgt spid="8">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blinds(horizontal)">
                                      <p:cBhvr>
                                        <p:cTn id="25" dur="500"/>
                                        <p:tgtEl>
                                          <p:spTgt spid="8">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blinds(horizontal)">
                                      <p:cBhvr>
                                        <p:cTn id="28" dur="500"/>
                                        <p:tgtEl>
                                          <p:spTgt spid="8">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animEffect transition="in" filter="blinds(horizontal)">
                                      <p:cBhvr>
                                        <p:cTn id="31" dur="500"/>
                                        <p:tgtEl>
                                          <p:spTgt spid="8">
                                            <p:txEl>
                                              <p:pRg st="11" end="11"/>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12" end="12"/>
                                            </p:txEl>
                                          </p:spTgt>
                                        </p:tgtEl>
                                        <p:attrNameLst>
                                          <p:attrName>style.visibility</p:attrName>
                                        </p:attrNameLst>
                                      </p:cBhvr>
                                      <p:to>
                                        <p:strVal val="visible"/>
                                      </p:to>
                                    </p:set>
                                    <p:animEffect transition="in" filter="blinds(horizontal)">
                                      <p:cBhvr>
                                        <p:cTn id="34" dur="500"/>
                                        <p:tgtEl>
                                          <p:spTgt spid="8">
                                            <p:txEl>
                                              <p:pRg st="12" end="1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14" end="14"/>
                                            </p:txEl>
                                          </p:spTgt>
                                        </p:tgtEl>
                                        <p:attrNameLst>
                                          <p:attrName>style.visibility</p:attrName>
                                        </p:attrNameLst>
                                      </p:cBhvr>
                                      <p:to>
                                        <p:strVal val="visible"/>
                                      </p:to>
                                    </p:set>
                                    <p:animEffect transition="in" filter="blinds(horizontal)">
                                      <p:cBhvr>
                                        <p:cTn id="37" dur="500"/>
                                        <p:tgtEl>
                                          <p:spTgt spid="8">
                                            <p:txEl>
                                              <p:pRg st="14" end="1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8">
                                            <p:txEl>
                                              <p:pRg st="15" end="15"/>
                                            </p:txEl>
                                          </p:spTgt>
                                        </p:tgtEl>
                                        <p:attrNameLst>
                                          <p:attrName>style.visibility</p:attrName>
                                        </p:attrNameLst>
                                      </p:cBhvr>
                                      <p:to>
                                        <p:strVal val="visible"/>
                                      </p:to>
                                    </p:set>
                                    <p:animEffect transition="in" filter="blinds(horizontal)">
                                      <p:cBhvr>
                                        <p:cTn id="40" dur="500"/>
                                        <p:tgtEl>
                                          <p:spTgt spid="8">
                                            <p:txEl>
                                              <p:pRg st="15" end="15"/>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8">
                                            <p:txEl>
                                              <p:pRg st="16" end="16"/>
                                            </p:txEl>
                                          </p:spTgt>
                                        </p:tgtEl>
                                        <p:attrNameLst>
                                          <p:attrName>style.visibility</p:attrName>
                                        </p:attrNameLst>
                                      </p:cBhvr>
                                      <p:to>
                                        <p:strVal val="visible"/>
                                      </p:to>
                                    </p:set>
                                    <p:animEffect transition="in" filter="blinds(horizontal)">
                                      <p:cBhvr>
                                        <p:cTn id="43"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B6C5-9571-45BB-8193-B123AA4DE4F0}"/>
              </a:ext>
            </a:extLst>
          </p:cNvPr>
          <p:cNvSpPr/>
          <p:nvPr/>
        </p:nvSpPr>
        <p:spPr>
          <a:xfrm>
            <a:off x="97365"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4</a:t>
            </a:r>
          </a:p>
        </p:txBody>
      </p:sp>
      <p:sp>
        <p:nvSpPr>
          <p:cNvPr id="3" name="TextBox 2">
            <a:extLst>
              <a:ext uri="{FF2B5EF4-FFF2-40B4-BE49-F238E27FC236}">
                <a16:creationId xmlns:a16="http://schemas.microsoft.com/office/drawing/2014/main" id="{8ACAA793-39A4-4388-A4C3-F52B00596568}"/>
              </a:ext>
            </a:extLst>
          </p:cNvPr>
          <p:cNvSpPr txBox="1"/>
          <p:nvPr/>
        </p:nvSpPr>
        <p:spPr>
          <a:xfrm>
            <a:off x="4181475" y="257175"/>
            <a:ext cx="7610475" cy="461665"/>
          </a:xfrm>
          <a:prstGeom prst="rect">
            <a:avLst/>
          </a:prstGeom>
          <a:noFill/>
        </p:spPr>
        <p:txBody>
          <a:bodyPr wrap="square" rtlCol="0">
            <a:spAutoFit/>
          </a:bodyPr>
          <a:lstStyle/>
          <a:p>
            <a:r>
              <a:rPr lang="en-AU" sz="2400" b="1" dirty="0"/>
              <a:t>Equity is promoted and diversity is respected</a:t>
            </a:r>
          </a:p>
        </p:txBody>
      </p:sp>
      <p:pic>
        <p:nvPicPr>
          <p:cNvPr id="5" name="Picture 4" descr="A person sitting on a bench&#10;&#10;Description automatically generated">
            <a:extLst>
              <a:ext uri="{FF2B5EF4-FFF2-40B4-BE49-F238E27FC236}">
                <a16:creationId xmlns:a16="http://schemas.microsoft.com/office/drawing/2014/main" id="{EA8F192C-DC5F-4039-A4B4-3BBF3B3D9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587" y="923330"/>
            <a:ext cx="3960609" cy="2614315"/>
          </a:xfrm>
          <a:prstGeom prst="rect">
            <a:avLst/>
          </a:prstGeom>
        </p:spPr>
      </p:pic>
      <p:pic>
        <p:nvPicPr>
          <p:cNvPr id="7" name="Picture 6" descr="A picture containing person, child, sitting&#10;&#10;Description automatically generated">
            <a:extLst>
              <a:ext uri="{FF2B5EF4-FFF2-40B4-BE49-F238E27FC236}">
                <a16:creationId xmlns:a16="http://schemas.microsoft.com/office/drawing/2014/main" id="{1F5E95C7-8E93-4147-B22D-95E4E57D5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391" y="4198321"/>
            <a:ext cx="3960609" cy="2659679"/>
          </a:xfrm>
          <a:prstGeom prst="rect">
            <a:avLst/>
          </a:prstGeom>
        </p:spPr>
      </p:pic>
      <p:sp>
        <p:nvSpPr>
          <p:cNvPr id="8" name="TextBox 7">
            <a:extLst>
              <a:ext uri="{FF2B5EF4-FFF2-40B4-BE49-F238E27FC236}">
                <a16:creationId xmlns:a16="http://schemas.microsoft.com/office/drawing/2014/main" id="{8E2637A4-CC8F-4518-BA1D-2C08E31C9B10}"/>
              </a:ext>
            </a:extLst>
          </p:cNvPr>
          <p:cNvSpPr txBox="1"/>
          <p:nvPr/>
        </p:nvSpPr>
        <p:spPr>
          <a:xfrm>
            <a:off x="199491" y="1028700"/>
            <a:ext cx="7610474" cy="5262979"/>
          </a:xfrm>
          <a:prstGeom prst="rect">
            <a:avLst/>
          </a:prstGeom>
          <a:noFill/>
        </p:spPr>
        <p:txBody>
          <a:bodyPr wrap="square" rtlCol="0">
            <a:spAutoFit/>
          </a:bodyPr>
          <a:lstStyle/>
          <a:p>
            <a:r>
              <a:rPr lang="en-AU" sz="2400" dirty="0"/>
              <a:t>Criterion 4.1 The entity actively anticipates children’s diverse circumstances and backgrounds, and provides support and responds effectively to those who are vulnerable.</a:t>
            </a:r>
          </a:p>
          <a:p>
            <a:endParaRPr lang="en-AU" sz="2400" dirty="0"/>
          </a:p>
          <a:p>
            <a:r>
              <a:rPr lang="en-AU" sz="2400" dirty="0"/>
              <a:t>Criterion 4.2 </a:t>
            </a:r>
            <a:r>
              <a:rPr lang="en-AU" sz="2400" dirty="0">
                <a:solidFill>
                  <a:srgbClr val="C00000"/>
                </a:solidFill>
              </a:rPr>
              <a:t>All children have access to information, support and complaint processes in ways that are culturally safe, accessible and easy to understand.</a:t>
            </a:r>
          </a:p>
          <a:p>
            <a:endParaRPr lang="en-AU" sz="2400" dirty="0"/>
          </a:p>
          <a:p>
            <a:r>
              <a:rPr lang="en-AU" sz="2400" dirty="0"/>
              <a:t>Criterion 4.3 The entity pays particular attention to the needs of Aboriginal and Torres Strait Islander children, children with disability, and children from culturally and linguistically diverse backgrounds, those who are unable to live at home, and children of diverse sexuality.</a:t>
            </a:r>
          </a:p>
        </p:txBody>
      </p:sp>
    </p:spTree>
    <p:extLst>
      <p:ext uri="{BB962C8B-B14F-4D97-AF65-F5344CB8AC3E}">
        <p14:creationId xmlns:p14="http://schemas.microsoft.com/office/powerpoint/2010/main" val="2478087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17D98-9AD2-43A4-AEB0-13238BAA3004}"/>
              </a:ext>
            </a:extLst>
          </p:cNvPr>
          <p:cNvSpPr/>
          <p:nvPr/>
        </p:nvSpPr>
        <p:spPr>
          <a:xfrm>
            <a:off x="0"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5</a:t>
            </a:r>
          </a:p>
        </p:txBody>
      </p:sp>
      <p:sp>
        <p:nvSpPr>
          <p:cNvPr id="3" name="TextBox 2">
            <a:extLst>
              <a:ext uri="{FF2B5EF4-FFF2-40B4-BE49-F238E27FC236}">
                <a16:creationId xmlns:a16="http://schemas.microsoft.com/office/drawing/2014/main" id="{B38E70A4-EC51-4A10-8F1E-4345B39523D0}"/>
              </a:ext>
            </a:extLst>
          </p:cNvPr>
          <p:cNvSpPr txBox="1"/>
          <p:nvPr/>
        </p:nvSpPr>
        <p:spPr>
          <a:xfrm>
            <a:off x="4124325" y="247650"/>
            <a:ext cx="7715250" cy="461665"/>
          </a:xfrm>
          <a:prstGeom prst="rect">
            <a:avLst/>
          </a:prstGeom>
          <a:noFill/>
        </p:spPr>
        <p:txBody>
          <a:bodyPr wrap="square" rtlCol="0">
            <a:spAutoFit/>
          </a:bodyPr>
          <a:lstStyle/>
          <a:p>
            <a:r>
              <a:rPr lang="en-AU" sz="2400" b="1" dirty="0"/>
              <a:t>Robust human resource management</a:t>
            </a:r>
          </a:p>
        </p:txBody>
      </p:sp>
      <p:pic>
        <p:nvPicPr>
          <p:cNvPr id="5" name="Picture 4" descr="A person sitting at a table&#10;&#10;Description automatically generated">
            <a:extLst>
              <a:ext uri="{FF2B5EF4-FFF2-40B4-BE49-F238E27FC236}">
                <a16:creationId xmlns:a16="http://schemas.microsoft.com/office/drawing/2014/main" id="{67B6E684-F823-4852-AAA5-BCB97269F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175" y="791717"/>
            <a:ext cx="4314825" cy="2882303"/>
          </a:xfrm>
          <a:prstGeom prst="rect">
            <a:avLst/>
          </a:prstGeom>
        </p:spPr>
      </p:pic>
      <p:pic>
        <p:nvPicPr>
          <p:cNvPr id="7" name="Picture 6" descr="A close up of a mans face&#10;&#10;Description automatically generated">
            <a:extLst>
              <a:ext uri="{FF2B5EF4-FFF2-40B4-BE49-F238E27FC236}">
                <a16:creationId xmlns:a16="http://schemas.microsoft.com/office/drawing/2014/main" id="{4ECF7A68-FC8D-4D7D-956C-3DA9877EE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542" y="3798951"/>
            <a:ext cx="4426458" cy="2811399"/>
          </a:xfrm>
          <a:prstGeom prst="rect">
            <a:avLst/>
          </a:prstGeom>
        </p:spPr>
      </p:pic>
      <p:sp>
        <p:nvSpPr>
          <p:cNvPr id="8" name="TextBox 7">
            <a:extLst>
              <a:ext uri="{FF2B5EF4-FFF2-40B4-BE49-F238E27FC236}">
                <a16:creationId xmlns:a16="http://schemas.microsoft.com/office/drawing/2014/main" id="{56A63870-1DD8-4107-8C4E-256B40A53DB5}"/>
              </a:ext>
            </a:extLst>
          </p:cNvPr>
          <p:cNvSpPr txBox="1"/>
          <p:nvPr/>
        </p:nvSpPr>
        <p:spPr>
          <a:xfrm>
            <a:off x="152400" y="1143000"/>
            <a:ext cx="7296150" cy="5262979"/>
          </a:xfrm>
          <a:prstGeom prst="rect">
            <a:avLst/>
          </a:prstGeom>
          <a:noFill/>
        </p:spPr>
        <p:txBody>
          <a:bodyPr wrap="square" rtlCol="0">
            <a:spAutoFit/>
          </a:bodyPr>
          <a:lstStyle/>
          <a:p>
            <a:r>
              <a:rPr lang="en-AU" sz="2400" dirty="0"/>
              <a:t>Criterion 5.1 Recruitment, including advertising, interview questions, referee checks and pre-employment screening, emphasises child safeguarding</a:t>
            </a:r>
          </a:p>
          <a:p>
            <a:endParaRPr lang="en-AU" sz="2400" dirty="0"/>
          </a:p>
          <a:p>
            <a:r>
              <a:rPr lang="en-AU" sz="2400" dirty="0"/>
              <a:t>Criterion 5.2 </a:t>
            </a:r>
            <a:r>
              <a:rPr lang="en-AU" sz="2400" dirty="0">
                <a:solidFill>
                  <a:srgbClr val="C00000"/>
                </a:solidFill>
              </a:rPr>
              <a:t>Relevant personnel (including all seminarians, clergy and religious) have current working with children checks or equivalent background checks.</a:t>
            </a:r>
          </a:p>
          <a:p>
            <a:endParaRPr lang="en-AU" sz="2400" dirty="0"/>
          </a:p>
          <a:p>
            <a:r>
              <a:rPr lang="en-AU" sz="2400" dirty="0"/>
              <a:t>Criterion 5.3 Personnel receive an appropriate induction and are aware of their child safeguarding responsibilities, including reporting obligations.</a:t>
            </a:r>
          </a:p>
          <a:p>
            <a:endParaRPr lang="en-AU" sz="2400" dirty="0"/>
          </a:p>
          <a:p>
            <a:r>
              <a:rPr lang="en-AU" sz="2400" dirty="0"/>
              <a:t>Criterion 5.4 </a:t>
            </a:r>
            <a:r>
              <a:rPr lang="en-AU" sz="2400" dirty="0">
                <a:solidFill>
                  <a:srgbClr val="C00000"/>
                </a:solidFill>
              </a:rPr>
              <a:t>Ongoing supervision and people management is focussed on child safeguarding.</a:t>
            </a:r>
          </a:p>
        </p:txBody>
      </p:sp>
    </p:spTree>
    <p:extLst>
      <p:ext uri="{BB962C8B-B14F-4D97-AF65-F5344CB8AC3E}">
        <p14:creationId xmlns:p14="http://schemas.microsoft.com/office/powerpoint/2010/main" val="13599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17D98-9AD2-43A4-AEB0-13238BAA3004}"/>
              </a:ext>
            </a:extLst>
          </p:cNvPr>
          <p:cNvSpPr/>
          <p:nvPr/>
        </p:nvSpPr>
        <p:spPr>
          <a:xfrm>
            <a:off x="0" y="0"/>
            <a:ext cx="384387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STANDARD 5</a:t>
            </a:r>
          </a:p>
        </p:txBody>
      </p:sp>
      <p:sp>
        <p:nvSpPr>
          <p:cNvPr id="3" name="TextBox 2">
            <a:extLst>
              <a:ext uri="{FF2B5EF4-FFF2-40B4-BE49-F238E27FC236}">
                <a16:creationId xmlns:a16="http://schemas.microsoft.com/office/drawing/2014/main" id="{B38E70A4-EC51-4A10-8F1E-4345B39523D0}"/>
              </a:ext>
            </a:extLst>
          </p:cNvPr>
          <p:cNvSpPr txBox="1"/>
          <p:nvPr/>
        </p:nvSpPr>
        <p:spPr>
          <a:xfrm>
            <a:off x="4124325" y="247650"/>
            <a:ext cx="7715250" cy="461665"/>
          </a:xfrm>
          <a:prstGeom prst="rect">
            <a:avLst/>
          </a:prstGeom>
          <a:noFill/>
        </p:spPr>
        <p:txBody>
          <a:bodyPr wrap="square" rtlCol="0">
            <a:spAutoFit/>
          </a:bodyPr>
          <a:lstStyle/>
          <a:p>
            <a:r>
              <a:rPr lang="en-AU" sz="2400" b="1" dirty="0"/>
              <a:t>Robust human resource management – part 2</a:t>
            </a:r>
          </a:p>
        </p:txBody>
      </p:sp>
      <p:pic>
        <p:nvPicPr>
          <p:cNvPr id="5" name="Picture 4" descr="A person sitting at a table&#10;&#10;Description automatically generated">
            <a:extLst>
              <a:ext uri="{FF2B5EF4-FFF2-40B4-BE49-F238E27FC236}">
                <a16:creationId xmlns:a16="http://schemas.microsoft.com/office/drawing/2014/main" id="{67B6E684-F823-4852-AAA5-BCB97269F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175" y="791717"/>
            <a:ext cx="4314825" cy="2882303"/>
          </a:xfrm>
          <a:prstGeom prst="rect">
            <a:avLst/>
          </a:prstGeom>
        </p:spPr>
      </p:pic>
      <p:pic>
        <p:nvPicPr>
          <p:cNvPr id="7" name="Picture 6" descr="A close up of a mans face&#10;&#10;Description automatically generated">
            <a:extLst>
              <a:ext uri="{FF2B5EF4-FFF2-40B4-BE49-F238E27FC236}">
                <a16:creationId xmlns:a16="http://schemas.microsoft.com/office/drawing/2014/main" id="{4ECF7A68-FC8D-4D7D-956C-3DA9877EE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542" y="3798951"/>
            <a:ext cx="4426458" cy="2811399"/>
          </a:xfrm>
          <a:prstGeom prst="rect">
            <a:avLst/>
          </a:prstGeom>
        </p:spPr>
      </p:pic>
      <p:sp>
        <p:nvSpPr>
          <p:cNvPr id="8" name="TextBox 7">
            <a:extLst>
              <a:ext uri="{FF2B5EF4-FFF2-40B4-BE49-F238E27FC236}">
                <a16:creationId xmlns:a16="http://schemas.microsoft.com/office/drawing/2014/main" id="{56A63870-1DD8-4107-8C4E-256B40A53DB5}"/>
              </a:ext>
            </a:extLst>
          </p:cNvPr>
          <p:cNvSpPr txBox="1"/>
          <p:nvPr/>
        </p:nvSpPr>
        <p:spPr>
          <a:xfrm>
            <a:off x="50292" y="791717"/>
            <a:ext cx="7715250" cy="6370975"/>
          </a:xfrm>
          <a:prstGeom prst="rect">
            <a:avLst/>
          </a:prstGeom>
          <a:noFill/>
        </p:spPr>
        <p:txBody>
          <a:bodyPr wrap="square" rtlCol="0">
            <a:spAutoFit/>
          </a:bodyPr>
          <a:lstStyle/>
          <a:p>
            <a:r>
              <a:rPr lang="en-AU" sz="2400" dirty="0"/>
              <a:t>Criterion 5.5 Robust processes exist for screening candidates before and during seminary and religious formation. Robust processes are implemented for ongoing formation, support and supervision of clergy and religious.</a:t>
            </a:r>
          </a:p>
          <a:p>
            <a:r>
              <a:rPr lang="en-AU" sz="2400" dirty="0"/>
              <a:t>Criterion 5.6 </a:t>
            </a:r>
            <a:r>
              <a:rPr lang="en-AU" sz="2400" dirty="0">
                <a:solidFill>
                  <a:srgbClr val="C00000"/>
                </a:solidFill>
              </a:rPr>
              <a:t>Seminary and formation programs for clergy and religious have curriculum to build the knowledge and skills of candidates to understand and lead child safeguarding initiatives. </a:t>
            </a:r>
          </a:p>
          <a:p>
            <a:endParaRPr lang="en-AU" sz="2400" dirty="0"/>
          </a:p>
          <a:p>
            <a:r>
              <a:rPr lang="en-AU" sz="2400" dirty="0"/>
              <a:t>Criterion 5.7 Credentialing and movement of seminarians, clergy and religious is appropriately managed.</a:t>
            </a:r>
          </a:p>
          <a:p>
            <a:r>
              <a:rPr lang="en-AU" sz="2400" dirty="0"/>
              <a:t>Criterion 5.8 </a:t>
            </a:r>
            <a:r>
              <a:rPr lang="en-AU" sz="2400" dirty="0">
                <a:solidFill>
                  <a:srgbClr val="C00000"/>
                </a:solidFill>
              </a:rPr>
              <a:t>Entities which receive overseas clergy and religious for work in ministry have targeted programs for the screening, induction, professional supervision and development of these individuals.</a:t>
            </a:r>
          </a:p>
          <a:p>
            <a:endParaRPr lang="en-AU" sz="2400" dirty="0"/>
          </a:p>
          <a:p>
            <a:endParaRPr lang="en-AU" sz="2400" dirty="0"/>
          </a:p>
        </p:txBody>
      </p:sp>
    </p:spTree>
    <p:extLst>
      <p:ext uri="{BB962C8B-B14F-4D97-AF65-F5344CB8AC3E}">
        <p14:creationId xmlns:p14="http://schemas.microsoft.com/office/powerpoint/2010/main" val="4104794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1302</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Kelly</dc:creator>
  <cp:lastModifiedBy>Michael Kelly</cp:lastModifiedBy>
  <cp:revision>46</cp:revision>
  <dcterms:created xsi:type="dcterms:W3CDTF">2019-07-18T10:05:34Z</dcterms:created>
  <dcterms:modified xsi:type="dcterms:W3CDTF">2019-12-08T05:30:50Z</dcterms:modified>
</cp:coreProperties>
</file>