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64" r:id="rId2"/>
    <p:sldId id="256" r:id="rId3"/>
    <p:sldId id="261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06477-DA41-4EDA-A39E-69DE45EEB2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3483B-F84C-4DBF-B341-745F0BFFE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25745-DDC3-4EFF-8509-12F23458F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91F24-69BA-42D1-9042-0F139A90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C71EB-6DF6-4DD2-94B9-C87959328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026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06C47-5C73-4207-9F6C-C97A78E3B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AA83D-AAEC-4781-9779-D22810BCA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1D5AC-5323-43F5-B135-C871778BD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66FF0-8EB5-4015-8D8D-8EDC7E5D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11B53-501F-4A14-B9C2-9CBBAD79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968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4D0F76-F55F-413C-80CE-B0BDFC555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68CCF3-163C-4C2E-9619-B12FF9161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B1538-816A-4719-8104-65847F10A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E0FCB-2C64-4F8E-A6FD-BFD2DF06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6C01F-D816-488A-9261-54E6791E6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058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9FC7D-EA8A-465E-B114-353EB4B11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D8AC2-42C0-4613-A663-6E9F2F6BB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51195-391E-41E4-8F57-EB76F04D5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C9B38-3B4C-4B7D-90D0-3A6F0CD56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0C686-3338-4CDC-9E2A-56ACEDB2F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196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CD99B-098D-4762-B572-D36132F5A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12CCD-9B7E-4CB5-962C-750892DF5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11834-74B6-484A-980E-56BAB238B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9B0EB-86DC-4AC5-BD3F-D0A4E608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AC664-1F35-4D70-A682-40E808E0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91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DFCBF-EACB-49D8-ABDB-73358418E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715D3-8E2A-425A-BC09-A34C69908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48D54-9EC0-4089-B4C8-82089BC44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80530-308D-48DD-BC39-99919115C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7922F7-8FC8-44ED-BB5E-18F8DCFE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4EF30-A784-400B-AE2A-EC63B259B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594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7D7DC-C392-402D-A0F9-C7BB80D9C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D6A40-1CF5-4E7C-A91C-7299F09B6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038AA-9D0E-4E05-AB48-23CC59A78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870735-E503-4F35-81BC-205BEFC946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A6951C-4D8D-4E6B-8896-BCDBD25633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221568-C80A-47F3-9A7C-3197C195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4A5C8E-F84C-4FB5-A788-1FF76E8B2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D1C22D-0E14-4F4E-BF4B-E256D4460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97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08EA2-93F5-48B8-94BD-ABE38924A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EA25B-91DC-418A-B499-FFB581041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BC9317-D707-4028-B7F5-A89C9DEA3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538A3C-7025-4965-9912-9AD3CA48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0090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0343EE-A65F-4967-A5D8-57C6F24B2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74E25D-9549-4F6A-8F17-2306063D3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76F5F-C8DA-4E2D-A72B-64DB5340C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876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8AA59-F524-41AC-B34A-65DB43D5D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B9725-683D-48E6-A66E-91C08D796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59703-3D1B-4BF3-A370-3172200D6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F6741-035F-48FA-80FA-B4FFBAFFC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8F3C3-9D84-4FD0-8F94-AFE09915E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84C80-F79F-477B-806C-3AC997A1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191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40836-F9C3-4419-83C1-7232A0951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7B7181-A16B-456A-A3A1-3F3BE9CD89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D8297-E0F3-4EBE-8511-075646279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DE739-34F7-4FEF-82D3-FEA7B43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D30C5-4BA7-4860-9408-DEE04C46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08C0C-40A1-4FCE-AFED-CC4758712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586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01FAB6-EDF4-4B22-B3AC-A654A1BB3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0B10D-148A-45C7-8BDC-3EE59CDDD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C0EFF-ED27-45D5-8F53-081DA2356A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23D8B-FC6B-4721-A00F-87693566E01F}" type="datetimeFigureOut">
              <a:rPr lang="en-AU" smtClean="0"/>
              <a:t>9/12/2019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1BFC-8FF1-4DBB-86B4-E3609A03AD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2BE34-AD77-413D-BE11-747425311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250B-7125-49A3-BFFB-5730A84A80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030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884C15-4F31-4BA5-9FBC-55EEDBA450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AU" sz="2900" b="1" dirty="0">
                <a:solidFill>
                  <a:schemeClr val="bg1"/>
                </a:solidFill>
              </a:rPr>
              <a:t>Utilising Osmer’s Practical Theological Loop and Mutual Critical Correlation in Field Education to Develop Reflective Practitioners.</a:t>
            </a:r>
            <a:endParaRPr lang="en-AU" sz="29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6C1E96-9B89-4F9C-A634-8C559A119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AU" sz="2000" dirty="0">
                <a:solidFill>
                  <a:schemeClr val="bg1"/>
                </a:solidFill>
              </a:rPr>
              <a:t>ian.hussey@malyon.edu.au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63ACB077-F303-493A-AFA4-A6A2623F39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89" y="864899"/>
            <a:ext cx="4679834" cy="23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08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335EE92-6EA9-43AF-A725-53EEC5CF0B92}"/>
              </a:ext>
            </a:extLst>
          </p:cNvPr>
          <p:cNvGrpSpPr/>
          <p:nvPr/>
        </p:nvGrpSpPr>
        <p:grpSpPr>
          <a:xfrm>
            <a:off x="2339547" y="1385234"/>
            <a:ext cx="8279754" cy="4502673"/>
            <a:chOff x="2339547" y="1071336"/>
            <a:chExt cx="8279754" cy="450267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C59C2A3-B024-45B5-AEC4-5388FF001F12}"/>
                </a:ext>
              </a:extLst>
            </p:cNvPr>
            <p:cNvSpPr/>
            <p:nvPr/>
          </p:nvSpPr>
          <p:spPr>
            <a:xfrm>
              <a:off x="5238482" y="1071336"/>
              <a:ext cx="2358789" cy="12760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Descriptive</a:t>
              </a:r>
            </a:p>
            <a:p>
              <a:pPr algn="ctr"/>
              <a:r>
                <a:rPr lang="en-AU" dirty="0"/>
                <a:t>“What is going on?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3D7BCB1-C820-4F35-988C-ED285FBF64E8}"/>
                </a:ext>
              </a:extLst>
            </p:cNvPr>
            <p:cNvSpPr/>
            <p:nvPr/>
          </p:nvSpPr>
          <p:spPr>
            <a:xfrm>
              <a:off x="8269611" y="2569298"/>
              <a:ext cx="2349690" cy="1369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Interpretive</a:t>
              </a:r>
            </a:p>
            <a:p>
              <a:pPr algn="ctr"/>
              <a:r>
                <a:rPr lang="en-AU" dirty="0"/>
                <a:t>“Why is it going on?”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BBB30C5-B5CD-4A1E-854B-BD58EBAEB29E}"/>
                </a:ext>
              </a:extLst>
            </p:cNvPr>
            <p:cNvSpPr/>
            <p:nvPr/>
          </p:nvSpPr>
          <p:spPr>
            <a:xfrm>
              <a:off x="5238482" y="4297945"/>
              <a:ext cx="2358790" cy="12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Pragmatic</a:t>
              </a:r>
            </a:p>
            <a:p>
              <a:pPr algn="ctr"/>
              <a:r>
                <a:rPr lang="en-AU" dirty="0"/>
                <a:t>“How might we respond?”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DBED607-BF7E-427C-A379-0587B4E531E2}"/>
                </a:ext>
              </a:extLst>
            </p:cNvPr>
            <p:cNvSpPr/>
            <p:nvPr/>
          </p:nvSpPr>
          <p:spPr>
            <a:xfrm>
              <a:off x="2339547" y="2702572"/>
              <a:ext cx="2490715" cy="127606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Normative</a:t>
              </a:r>
            </a:p>
            <a:p>
              <a:pPr algn="ctr"/>
              <a:r>
                <a:rPr lang="en-AU" dirty="0"/>
                <a:t>“What ought be going on?”</a:t>
              </a:r>
            </a:p>
          </p:txBody>
        </p:sp>
        <p:sp>
          <p:nvSpPr>
            <p:cNvPr id="19" name="Arrow: Down 18">
              <a:extLst>
                <a:ext uri="{FF2B5EF4-FFF2-40B4-BE49-F238E27FC236}">
                  <a16:creationId xmlns:a16="http://schemas.microsoft.com/office/drawing/2014/main" id="{5B3EF334-5A0F-4107-B906-249EFDAF0C51}"/>
                </a:ext>
              </a:extLst>
            </p:cNvPr>
            <p:cNvSpPr/>
            <p:nvPr/>
          </p:nvSpPr>
          <p:spPr>
            <a:xfrm rot="18287294">
              <a:off x="7685548" y="1794244"/>
              <a:ext cx="632346" cy="10643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Arrow: Down 21">
              <a:extLst>
                <a:ext uri="{FF2B5EF4-FFF2-40B4-BE49-F238E27FC236}">
                  <a16:creationId xmlns:a16="http://schemas.microsoft.com/office/drawing/2014/main" id="{2C69A39A-52B2-4096-9041-54538BE883C6}"/>
                </a:ext>
              </a:extLst>
            </p:cNvPr>
            <p:cNvSpPr/>
            <p:nvPr/>
          </p:nvSpPr>
          <p:spPr>
            <a:xfrm rot="7647850">
              <a:off x="4531117" y="3677873"/>
              <a:ext cx="632346" cy="10643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Arrow: Down 22">
              <a:extLst>
                <a:ext uri="{FF2B5EF4-FFF2-40B4-BE49-F238E27FC236}">
                  <a16:creationId xmlns:a16="http://schemas.microsoft.com/office/drawing/2014/main" id="{AE9FB436-1821-4EA1-8114-C0B12014F158}"/>
                </a:ext>
              </a:extLst>
            </p:cNvPr>
            <p:cNvSpPr/>
            <p:nvPr/>
          </p:nvSpPr>
          <p:spPr>
            <a:xfrm rot="3045999">
              <a:off x="7454152" y="3527511"/>
              <a:ext cx="632346" cy="10643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B8B51921-27D8-42C2-9ADB-8AFBA5B99395}"/>
                </a:ext>
              </a:extLst>
            </p:cNvPr>
            <p:cNvSpPr/>
            <p:nvPr/>
          </p:nvSpPr>
          <p:spPr>
            <a:xfrm rot="13363723">
              <a:off x="4652236" y="1913811"/>
              <a:ext cx="632346" cy="10643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D92C2C1-0687-43BF-BB55-107928230481}"/>
              </a:ext>
            </a:extLst>
          </p:cNvPr>
          <p:cNvSpPr/>
          <p:nvPr/>
        </p:nvSpPr>
        <p:spPr>
          <a:xfrm>
            <a:off x="3220872" y="395784"/>
            <a:ext cx="6250674" cy="434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Osmer's Loop</a:t>
            </a:r>
          </a:p>
        </p:txBody>
      </p:sp>
    </p:spTree>
    <p:extLst>
      <p:ext uri="{BB962C8B-B14F-4D97-AF65-F5344CB8AC3E}">
        <p14:creationId xmlns:p14="http://schemas.microsoft.com/office/powerpoint/2010/main" val="628824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577D3F-55F9-4977-BEA9-F0494EAFFAA0}"/>
              </a:ext>
            </a:extLst>
          </p:cNvPr>
          <p:cNvPicPr/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991" y="1119673"/>
            <a:ext cx="8183922" cy="51504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375045C-CFDD-4B06-8E6E-8183B826A892}"/>
              </a:ext>
            </a:extLst>
          </p:cNvPr>
          <p:cNvSpPr/>
          <p:nvPr/>
        </p:nvSpPr>
        <p:spPr>
          <a:xfrm>
            <a:off x="3220872" y="395784"/>
            <a:ext cx="6250674" cy="434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Benson's Five Movement Method</a:t>
            </a:r>
          </a:p>
        </p:txBody>
      </p:sp>
    </p:spTree>
    <p:extLst>
      <p:ext uri="{BB962C8B-B14F-4D97-AF65-F5344CB8AC3E}">
        <p14:creationId xmlns:p14="http://schemas.microsoft.com/office/powerpoint/2010/main" val="72480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C59C2A3-B024-45B5-AEC4-5388FF001F12}"/>
              </a:ext>
            </a:extLst>
          </p:cNvPr>
          <p:cNvSpPr/>
          <p:nvPr/>
        </p:nvSpPr>
        <p:spPr>
          <a:xfrm>
            <a:off x="5147480" y="1202708"/>
            <a:ext cx="1897039" cy="10099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Descriptive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58BCF9-CDD8-4634-B5F5-8F604FFD7891}"/>
              </a:ext>
            </a:extLst>
          </p:cNvPr>
          <p:cNvSpPr/>
          <p:nvPr/>
        </p:nvSpPr>
        <p:spPr>
          <a:xfrm>
            <a:off x="2825087" y="436728"/>
            <a:ext cx="6835253" cy="559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The Five Movements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47000EC-E0BA-4AD8-B33C-89CB3664D792}"/>
              </a:ext>
            </a:extLst>
          </p:cNvPr>
          <p:cNvGrpSpPr/>
          <p:nvPr/>
        </p:nvGrpSpPr>
        <p:grpSpPr>
          <a:xfrm>
            <a:off x="2453118" y="2509482"/>
            <a:ext cx="2033516" cy="1839036"/>
            <a:chOff x="2470245" y="3429000"/>
            <a:chExt cx="2033516" cy="1839036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94B7483-54DA-4108-AF4D-D8E502134235}"/>
                </a:ext>
              </a:extLst>
            </p:cNvPr>
            <p:cNvSpPr/>
            <p:nvPr/>
          </p:nvSpPr>
          <p:spPr>
            <a:xfrm>
              <a:off x="2470245" y="3429000"/>
              <a:ext cx="2033516" cy="5595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Contextual Question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ADA5D79-7FC5-4A91-9909-E04F9FDDC39E}"/>
                </a:ext>
              </a:extLst>
            </p:cNvPr>
            <p:cNvSpPr/>
            <p:nvPr/>
          </p:nvSpPr>
          <p:spPr>
            <a:xfrm>
              <a:off x="2470245" y="3988559"/>
              <a:ext cx="2033516" cy="1279477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What was the context of this issue or event?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4B7CA60-99B7-4D84-B603-6C895D5BF239}"/>
              </a:ext>
            </a:extLst>
          </p:cNvPr>
          <p:cNvGrpSpPr/>
          <p:nvPr/>
        </p:nvGrpSpPr>
        <p:grpSpPr>
          <a:xfrm>
            <a:off x="5147480" y="2509482"/>
            <a:ext cx="2033516" cy="1839036"/>
            <a:chOff x="2470245" y="3429000"/>
            <a:chExt cx="2033516" cy="183903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765EB9F-1904-428A-9637-CB67711B29F1}"/>
                </a:ext>
              </a:extLst>
            </p:cNvPr>
            <p:cNvSpPr/>
            <p:nvPr/>
          </p:nvSpPr>
          <p:spPr>
            <a:xfrm>
              <a:off x="2470245" y="3429000"/>
              <a:ext cx="2033516" cy="5595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Reflexive Question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D13EB85-D297-45FB-A2AA-F8268A09C117}"/>
                </a:ext>
              </a:extLst>
            </p:cNvPr>
            <p:cNvSpPr/>
            <p:nvPr/>
          </p:nvSpPr>
          <p:spPr>
            <a:xfrm>
              <a:off x="2470245" y="3988559"/>
              <a:ext cx="2033516" cy="1279477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What baggage am I bringing to this issue or event?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F5F4323-DD24-472A-A288-83DC8616D8AA}"/>
              </a:ext>
            </a:extLst>
          </p:cNvPr>
          <p:cNvGrpSpPr/>
          <p:nvPr/>
        </p:nvGrpSpPr>
        <p:grpSpPr>
          <a:xfrm>
            <a:off x="7841842" y="2509482"/>
            <a:ext cx="2033516" cy="1839036"/>
            <a:chOff x="2470245" y="3429000"/>
            <a:chExt cx="2033516" cy="183903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4775591-643E-483A-8F89-936432C3672B}"/>
                </a:ext>
              </a:extLst>
            </p:cNvPr>
            <p:cNvSpPr/>
            <p:nvPr/>
          </p:nvSpPr>
          <p:spPr>
            <a:xfrm>
              <a:off x="2470245" y="3429000"/>
              <a:ext cx="2033516" cy="5595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Perspective Question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C9ECC3C-072C-4888-9428-FE63F64D565E}"/>
                </a:ext>
              </a:extLst>
            </p:cNvPr>
            <p:cNvSpPr/>
            <p:nvPr/>
          </p:nvSpPr>
          <p:spPr>
            <a:xfrm>
              <a:off x="2470245" y="3988559"/>
              <a:ext cx="2033516" cy="1279477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How would others see this issue or event?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316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C59C2A3-B024-45B5-AEC4-5388FF001F12}"/>
              </a:ext>
            </a:extLst>
          </p:cNvPr>
          <p:cNvSpPr/>
          <p:nvPr/>
        </p:nvSpPr>
        <p:spPr>
          <a:xfrm>
            <a:off x="5147480" y="1240150"/>
            <a:ext cx="1897039" cy="10099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Interpretive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58BCF9-CDD8-4634-B5F5-8F604FFD7891}"/>
              </a:ext>
            </a:extLst>
          </p:cNvPr>
          <p:cNvSpPr/>
          <p:nvPr/>
        </p:nvSpPr>
        <p:spPr>
          <a:xfrm>
            <a:off x="2825087" y="436728"/>
            <a:ext cx="6835253" cy="559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The Five Movements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47000EC-E0BA-4AD8-B33C-89CB3664D792}"/>
              </a:ext>
            </a:extLst>
          </p:cNvPr>
          <p:cNvGrpSpPr/>
          <p:nvPr/>
        </p:nvGrpSpPr>
        <p:grpSpPr>
          <a:xfrm>
            <a:off x="3560356" y="2493948"/>
            <a:ext cx="2033516" cy="1854957"/>
            <a:chOff x="2470245" y="3429001"/>
            <a:chExt cx="2033516" cy="107246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94B7483-54DA-4108-AF4D-D8E502134235}"/>
                </a:ext>
              </a:extLst>
            </p:cNvPr>
            <p:cNvSpPr/>
            <p:nvPr/>
          </p:nvSpPr>
          <p:spPr>
            <a:xfrm>
              <a:off x="2470245" y="3429001"/>
              <a:ext cx="2033516" cy="3289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Social Science Question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ADA5D79-7FC5-4A91-9909-E04F9FDDC39E}"/>
                </a:ext>
              </a:extLst>
            </p:cNvPr>
            <p:cNvSpPr/>
            <p:nvPr/>
          </p:nvSpPr>
          <p:spPr>
            <a:xfrm>
              <a:off x="2470245" y="3757935"/>
              <a:ext cx="2033516" cy="743526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What wisdom from social science can help explain what is going on?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F5F4323-DD24-472A-A288-83DC8616D8AA}"/>
              </a:ext>
            </a:extLst>
          </p:cNvPr>
          <p:cNvGrpSpPr/>
          <p:nvPr/>
        </p:nvGrpSpPr>
        <p:grpSpPr>
          <a:xfrm>
            <a:off x="6727207" y="2476170"/>
            <a:ext cx="2033516" cy="1839036"/>
            <a:chOff x="2470245" y="3429000"/>
            <a:chExt cx="2033516" cy="183903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4775591-643E-483A-8F89-936432C3672B}"/>
                </a:ext>
              </a:extLst>
            </p:cNvPr>
            <p:cNvSpPr/>
            <p:nvPr/>
          </p:nvSpPr>
          <p:spPr>
            <a:xfrm>
              <a:off x="2470245" y="3429000"/>
              <a:ext cx="2033516" cy="5595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Elder Question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C9ECC3C-072C-4888-9428-FE63F64D565E}"/>
                </a:ext>
              </a:extLst>
            </p:cNvPr>
            <p:cNvSpPr/>
            <p:nvPr/>
          </p:nvSpPr>
          <p:spPr>
            <a:xfrm>
              <a:off x="2470245" y="3988559"/>
              <a:ext cx="2033516" cy="1279477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What wisdom from elders can help explain what is going on?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AE446EB-9F67-41B3-B5D8-1C2FCC938818}"/>
              </a:ext>
            </a:extLst>
          </p:cNvPr>
          <p:cNvGrpSpPr/>
          <p:nvPr/>
        </p:nvGrpSpPr>
        <p:grpSpPr>
          <a:xfrm>
            <a:off x="313043" y="2887456"/>
            <a:ext cx="2033516" cy="1601318"/>
            <a:chOff x="477672" y="4123440"/>
            <a:chExt cx="2033516" cy="160131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DBF403B-A1C6-4754-B315-2C05D66D6F0B}"/>
                </a:ext>
              </a:extLst>
            </p:cNvPr>
            <p:cNvSpPr/>
            <p:nvPr/>
          </p:nvSpPr>
          <p:spPr>
            <a:xfrm>
              <a:off x="477672" y="4123440"/>
              <a:ext cx="2033516" cy="393969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Social Sciences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4F12B43-AFDB-4D4E-B645-059FC0A205EA}"/>
                </a:ext>
              </a:extLst>
            </p:cNvPr>
            <p:cNvSpPr/>
            <p:nvPr/>
          </p:nvSpPr>
          <p:spPr>
            <a:xfrm>
              <a:off x="477672" y="4595286"/>
              <a:ext cx="2033516" cy="657626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Congregational Research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0D9E6E3-B794-413C-A541-E5EFB9374032}"/>
                </a:ext>
              </a:extLst>
            </p:cNvPr>
            <p:cNvSpPr/>
            <p:nvPr/>
          </p:nvSpPr>
          <p:spPr>
            <a:xfrm>
              <a:off x="477672" y="5330789"/>
              <a:ext cx="2033516" cy="393969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Personal Research</a:t>
              </a:r>
            </a:p>
          </p:txBody>
        </p:sp>
      </p:grp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78F6FEBB-EC22-46BC-AFE2-F688BBAD4C1C}"/>
              </a:ext>
            </a:extLst>
          </p:cNvPr>
          <p:cNvSpPr/>
          <p:nvPr/>
        </p:nvSpPr>
        <p:spPr>
          <a:xfrm rot="10800000">
            <a:off x="2380392" y="3281425"/>
            <a:ext cx="1063386" cy="657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396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C59C2A3-B024-45B5-AEC4-5388FF001F12}"/>
              </a:ext>
            </a:extLst>
          </p:cNvPr>
          <p:cNvSpPr/>
          <p:nvPr/>
        </p:nvSpPr>
        <p:spPr>
          <a:xfrm>
            <a:off x="5147480" y="1113468"/>
            <a:ext cx="1897039" cy="10099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Normative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58BCF9-CDD8-4634-B5F5-8F604FFD7891}"/>
              </a:ext>
            </a:extLst>
          </p:cNvPr>
          <p:cNvSpPr/>
          <p:nvPr/>
        </p:nvSpPr>
        <p:spPr>
          <a:xfrm>
            <a:off x="1146412" y="306715"/>
            <a:ext cx="9704695" cy="559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The Five Movements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47000EC-E0BA-4AD8-B33C-89CB3664D792}"/>
              </a:ext>
            </a:extLst>
          </p:cNvPr>
          <p:cNvGrpSpPr/>
          <p:nvPr/>
        </p:nvGrpSpPr>
        <p:grpSpPr>
          <a:xfrm>
            <a:off x="4264144" y="2392057"/>
            <a:ext cx="2033516" cy="1719634"/>
            <a:chOff x="2470245" y="3429002"/>
            <a:chExt cx="2033516" cy="9942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94B7483-54DA-4108-AF4D-D8E502134235}"/>
                </a:ext>
              </a:extLst>
            </p:cNvPr>
            <p:cNvSpPr/>
            <p:nvPr/>
          </p:nvSpPr>
          <p:spPr>
            <a:xfrm>
              <a:off x="2470245" y="3429002"/>
              <a:ext cx="2033516" cy="3289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Theology Question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ADA5D79-7FC5-4A91-9909-E04F9FDDC39E}"/>
                </a:ext>
              </a:extLst>
            </p:cNvPr>
            <p:cNvSpPr/>
            <p:nvPr/>
          </p:nvSpPr>
          <p:spPr>
            <a:xfrm>
              <a:off x="2470245" y="3757935"/>
              <a:ext cx="2033516" cy="665289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How can theology inform what ought to be happening?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4B7CA60-99B7-4D84-B603-6C895D5BF239}"/>
              </a:ext>
            </a:extLst>
          </p:cNvPr>
          <p:cNvGrpSpPr/>
          <p:nvPr/>
        </p:nvGrpSpPr>
        <p:grpSpPr>
          <a:xfrm>
            <a:off x="6744269" y="2370597"/>
            <a:ext cx="2033516" cy="2289412"/>
            <a:chOff x="2470245" y="3429000"/>
            <a:chExt cx="2033516" cy="180624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765EB9F-1904-428A-9637-CB67711B29F1}"/>
                </a:ext>
              </a:extLst>
            </p:cNvPr>
            <p:cNvSpPr/>
            <p:nvPr/>
          </p:nvSpPr>
          <p:spPr>
            <a:xfrm>
              <a:off x="2470245" y="3429000"/>
              <a:ext cx="2033516" cy="7967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Tradition/History Question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D13EB85-D297-45FB-A2AA-F8268A09C117}"/>
                </a:ext>
              </a:extLst>
            </p:cNvPr>
            <p:cNvSpPr/>
            <p:nvPr/>
          </p:nvSpPr>
          <p:spPr>
            <a:xfrm>
              <a:off x="2470245" y="4225795"/>
              <a:ext cx="2033516" cy="1009453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How can church tradition/history inform what ought to be happening?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251121C-AFF6-49D8-AF65-B875225ACB0D}"/>
              </a:ext>
            </a:extLst>
          </p:cNvPr>
          <p:cNvGrpSpPr/>
          <p:nvPr/>
        </p:nvGrpSpPr>
        <p:grpSpPr>
          <a:xfrm>
            <a:off x="9226668" y="2374230"/>
            <a:ext cx="2033516" cy="2036919"/>
            <a:chOff x="2470245" y="3429001"/>
            <a:chExt cx="2033516" cy="88457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E5203B6-CDA0-4195-9014-8D49A1D4BCC3}"/>
                </a:ext>
              </a:extLst>
            </p:cNvPr>
            <p:cNvSpPr/>
            <p:nvPr/>
          </p:nvSpPr>
          <p:spPr>
            <a:xfrm>
              <a:off x="2470245" y="3429001"/>
              <a:ext cx="2033516" cy="3289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Exemplar Question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C398589-9512-48A4-A533-5641DDB42DCB}"/>
                </a:ext>
              </a:extLst>
            </p:cNvPr>
            <p:cNvSpPr/>
            <p:nvPr/>
          </p:nvSpPr>
          <p:spPr>
            <a:xfrm>
              <a:off x="2470245" y="3757935"/>
              <a:ext cx="2033516" cy="555639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How do exemplars inform what ought to be happening?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1F4A6E28-EDC0-43FE-A80A-1D8B2FA35D83}"/>
              </a:ext>
            </a:extLst>
          </p:cNvPr>
          <p:cNvGrpSpPr/>
          <p:nvPr/>
        </p:nvGrpSpPr>
        <p:grpSpPr>
          <a:xfrm>
            <a:off x="686091" y="2392057"/>
            <a:ext cx="2047164" cy="2928484"/>
            <a:chOff x="121692" y="3772624"/>
            <a:chExt cx="2047164" cy="292848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78A486B-9BEC-4BFF-BFC4-0859B09ED17A}"/>
                </a:ext>
              </a:extLst>
            </p:cNvPr>
            <p:cNvSpPr/>
            <p:nvPr/>
          </p:nvSpPr>
          <p:spPr>
            <a:xfrm>
              <a:off x="121692" y="3772624"/>
              <a:ext cx="2033516" cy="393969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Scripture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33F8FFD-F908-4CCB-9758-BD8066EF1A9E}"/>
                </a:ext>
              </a:extLst>
            </p:cNvPr>
            <p:cNvSpPr/>
            <p:nvPr/>
          </p:nvSpPr>
          <p:spPr>
            <a:xfrm>
              <a:off x="121692" y="4276683"/>
              <a:ext cx="2033516" cy="393969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Systematics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F7F332A-2A65-403B-A09D-DBC7662A8331}"/>
                </a:ext>
              </a:extLst>
            </p:cNvPr>
            <p:cNvSpPr/>
            <p:nvPr/>
          </p:nvSpPr>
          <p:spPr>
            <a:xfrm>
              <a:off x="121692" y="4780742"/>
              <a:ext cx="2033516" cy="393969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Ethics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489AC5F-E426-46C8-9CB1-9D007CF6C7EC}"/>
                </a:ext>
              </a:extLst>
            </p:cNvPr>
            <p:cNvSpPr/>
            <p:nvPr/>
          </p:nvSpPr>
          <p:spPr>
            <a:xfrm>
              <a:off x="135340" y="5284801"/>
              <a:ext cx="2033516" cy="393969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Salvation History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F681F13-A032-477B-824D-E4CBF0985BB4}"/>
                </a:ext>
              </a:extLst>
            </p:cNvPr>
            <p:cNvSpPr/>
            <p:nvPr/>
          </p:nvSpPr>
          <p:spPr>
            <a:xfrm>
              <a:off x="135340" y="5788861"/>
              <a:ext cx="2033516" cy="912247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Feminist, majority-world and minority perspectives</a:t>
              </a:r>
            </a:p>
          </p:txBody>
        </p:sp>
      </p:grp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02FE495C-C46E-4E7B-90E9-2EE5605107A0}"/>
              </a:ext>
            </a:extLst>
          </p:cNvPr>
          <p:cNvSpPr/>
          <p:nvPr/>
        </p:nvSpPr>
        <p:spPr>
          <a:xfrm rot="10800000">
            <a:off x="2976317" y="3272258"/>
            <a:ext cx="1063386" cy="657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56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C59C2A3-B024-45B5-AEC4-5388FF001F12}"/>
              </a:ext>
            </a:extLst>
          </p:cNvPr>
          <p:cNvSpPr/>
          <p:nvPr/>
        </p:nvSpPr>
        <p:spPr>
          <a:xfrm>
            <a:off x="5294193" y="1222635"/>
            <a:ext cx="1897039" cy="10099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Correlative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58BCF9-CDD8-4634-B5F5-8F604FFD7891}"/>
              </a:ext>
            </a:extLst>
          </p:cNvPr>
          <p:cNvSpPr/>
          <p:nvPr/>
        </p:nvSpPr>
        <p:spPr>
          <a:xfrm>
            <a:off x="2825087" y="436728"/>
            <a:ext cx="6835253" cy="559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The Five Movements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9F0CEF8-8E09-4166-BD5D-AD364046ECD8}"/>
              </a:ext>
            </a:extLst>
          </p:cNvPr>
          <p:cNvGrpSpPr/>
          <p:nvPr/>
        </p:nvGrpSpPr>
        <p:grpSpPr>
          <a:xfrm>
            <a:off x="2408830" y="3661218"/>
            <a:ext cx="2033516" cy="1849409"/>
            <a:chOff x="1433015" y="3429001"/>
            <a:chExt cx="2033516" cy="184940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94B7483-54DA-4108-AF4D-D8E502134235}"/>
                </a:ext>
              </a:extLst>
            </p:cNvPr>
            <p:cNvSpPr/>
            <p:nvPr/>
          </p:nvSpPr>
          <p:spPr>
            <a:xfrm>
              <a:off x="1433015" y="3429001"/>
              <a:ext cx="2033516" cy="611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Affirmative Question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ADA5D79-7FC5-4A91-9909-E04F9FDDC39E}"/>
                </a:ext>
              </a:extLst>
            </p:cNvPr>
            <p:cNvSpPr/>
            <p:nvPr/>
          </p:nvSpPr>
          <p:spPr>
            <a:xfrm>
              <a:off x="1433015" y="4040869"/>
              <a:ext cx="2033516" cy="1237541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How do the movements affirm one another?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5B6BEE4-0FE1-4D56-9DC3-B6A2774E5E66}"/>
              </a:ext>
            </a:extLst>
          </p:cNvPr>
          <p:cNvGrpSpPr/>
          <p:nvPr/>
        </p:nvGrpSpPr>
        <p:grpSpPr>
          <a:xfrm>
            <a:off x="5225954" y="3671591"/>
            <a:ext cx="2033516" cy="1839036"/>
            <a:chOff x="5286612" y="3429002"/>
            <a:chExt cx="2033516" cy="183903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4775591-643E-483A-8F89-936432C3672B}"/>
                </a:ext>
              </a:extLst>
            </p:cNvPr>
            <p:cNvSpPr/>
            <p:nvPr/>
          </p:nvSpPr>
          <p:spPr>
            <a:xfrm>
              <a:off x="5286612" y="3429002"/>
              <a:ext cx="2033516" cy="5595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Challenge Question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C9ECC3C-072C-4888-9428-FE63F64D565E}"/>
                </a:ext>
              </a:extLst>
            </p:cNvPr>
            <p:cNvSpPr/>
            <p:nvPr/>
          </p:nvSpPr>
          <p:spPr>
            <a:xfrm>
              <a:off x="5286612" y="3988561"/>
              <a:ext cx="2033516" cy="1279477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How do the movements challenge one another?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5B80E9D-CA71-418F-B239-D37A2B91C853}"/>
              </a:ext>
            </a:extLst>
          </p:cNvPr>
          <p:cNvGrpSpPr/>
          <p:nvPr/>
        </p:nvGrpSpPr>
        <p:grpSpPr>
          <a:xfrm>
            <a:off x="8043078" y="3671591"/>
            <a:ext cx="2033516" cy="1849411"/>
            <a:chOff x="9140209" y="3429000"/>
            <a:chExt cx="2033516" cy="184941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E5203B6-CDA0-4195-9014-8D49A1D4BCC3}"/>
                </a:ext>
              </a:extLst>
            </p:cNvPr>
            <p:cNvSpPr/>
            <p:nvPr/>
          </p:nvSpPr>
          <p:spPr>
            <a:xfrm>
              <a:off x="9140209" y="3429000"/>
              <a:ext cx="2033516" cy="5689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Synergy Question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C398589-9512-48A4-A533-5641DDB42DCB}"/>
                </a:ext>
              </a:extLst>
            </p:cNvPr>
            <p:cNvSpPr/>
            <p:nvPr/>
          </p:nvSpPr>
          <p:spPr>
            <a:xfrm>
              <a:off x="9140209" y="3998933"/>
              <a:ext cx="2033516" cy="1279478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How do the movements build on one another?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558C50C-58A7-4174-9F48-A4D1778734D8}"/>
              </a:ext>
            </a:extLst>
          </p:cNvPr>
          <p:cNvGrpSpPr/>
          <p:nvPr/>
        </p:nvGrpSpPr>
        <p:grpSpPr>
          <a:xfrm>
            <a:off x="3820235" y="2514804"/>
            <a:ext cx="4844953" cy="530016"/>
            <a:chOff x="1023582" y="4435556"/>
            <a:chExt cx="4844953" cy="530016"/>
          </a:xfrm>
        </p:grpSpPr>
        <p:sp>
          <p:nvSpPr>
            <p:cNvPr id="22" name="Arrow: Left-Right-Up 21">
              <a:extLst>
                <a:ext uri="{FF2B5EF4-FFF2-40B4-BE49-F238E27FC236}">
                  <a16:creationId xmlns:a16="http://schemas.microsoft.com/office/drawing/2014/main" id="{9472FFF2-489B-447E-B79A-05172EC542A5}"/>
                </a:ext>
              </a:extLst>
            </p:cNvPr>
            <p:cNvSpPr/>
            <p:nvPr/>
          </p:nvSpPr>
          <p:spPr>
            <a:xfrm>
              <a:off x="2729551" y="4435556"/>
              <a:ext cx="1433015" cy="504967"/>
            </a:xfrm>
            <a:prstGeom prst="leftRigh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9A8AC16-EECA-44E0-A767-BF617538B8C2}"/>
                </a:ext>
              </a:extLst>
            </p:cNvPr>
            <p:cNvSpPr/>
            <p:nvPr/>
          </p:nvSpPr>
          <p:spPr>
            <a:xfrm>
              <a:off x="1023582" y="4688039"/>
              <a:ext cx="1705969" cy="2775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Interpretive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737A18-4D04-4A27-BD1B-A1E046DD9263}"/>
                </a:ext>
              </a:extLst>
            </p:cNvPr>
            <p:cNvSpPr/>
            <p:nvPr/>
          </p:nvSpPr>
          <p:spPr>
            <a:xfrm>
              <a:off x="4162566" y="4688039"/>
              <a:ext cx="1705969" cy="2775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Normative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530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C59C2A3-B024-45B5-AEC4-5388FF001F12}"/>
              </a:ext>
            </a:extLst>
          </p:cNvPr>
          <p:cNvSpPr/>
          <p:nvPr/>
        </p:nvSpPr>
        <p:spPr>
          <a:xfrm>
            <a:off x="5171362" y="1580010"/>
            <a:ext cx="1897039" cy="10099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Pragmatic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58BCF9-CDD8-4634-B5F5-8F604FFD7891}"/>
              </a:ext>
            </a:extLst>
          </p:cNvPr>
          <p:cNvSpPr/>
          <p:nvPr/>
        </p:nvSpPr>
        <p:spPr>
          <a:xfrm>
            <a:off x="2825087" y="436728"/>
            <a:ext cx="6835253" cy="559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The Five Movements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55F015-E8B3-4B0F-8D96-EBEA12EF690B}"/>
              </a:ext>
            </a:extLst>
          </p:cNvPr>
          <p:cNvGrpSpPr/>
          <p:nvPr/>
        </p:nvGrpSpPr>
        <p:grpSpPr>
          <a:xfrm>
            <a:off x="8774372" y="3429000"/>
            <a:ext cx="2033516" cy="2559830"/>
            <a:chOff x="9898038" y="3417889"/>
            <a:chExt cx="2033516" cy="255983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94B7483-54DA-4108-AF4D-D8E502134235}"/>
                </a:ext>
              </a:extLst>
            </p:cNvPr>
            <p:cNvSpPr/>
            <p:nvPr/>
          </p:nvSpPr>
          <p:spPr>
            <a:xfrm>
              <a:off x="9898038" y="3417889"/>
              <a:ext cx="2033516" cy="7324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Formation Question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ADA5D79-7FC5-4A91-9909-E04F9FDDC39E}"/>
                </a:ext>
              </a:extLst>
            </p:cNvPr>
            <p:cNvSpPr/>
            <p:nvPr/>
          </p:nvSpPr>
          <p:spPr>
            <a:xfrm>
              <a:off x="9898038" y="4057609"/>
              <a:ext cx="2033516" cy="192011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How have I been formed into the image of Christ through this exercise in Practical Theology?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F5F4323-DD24-472A-A288-83DC8616D8AA}"/>
              </a:ext>
            </a:extLst>
          </p:cNvPr>
          <p:cNvGrpSpPr/>
          <p:nvPr/>
        </p:nvGrpSpPr>
        <p:grpSpPr>
          <a:xfrm>
            <a:off x="6452357" y="3429000"/>
            <a:ext cx="2033516" cy="2136016"/>
            <a:chOff x="2470245" y="3429000"/>
            <a:chExt cx="2033516" cy="153440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4775591-643E-483A-8F89-936432C3672B}"/>
                </a:ext>
              </a:extLst>
            </p:cNvPr>
            <p:cNvSpPr/>
            <p:nvPr/>
          </p:nvSpPr>
          <p:spPr>
            <a:xfrm>
              <a:off x="2470245" y="3429000"/>
              <a:ext cx="2033516" cy="4086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Ethical Question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C9ECC3C-072C-4888-9428-FE63F64D565E}"/>
                </a:ext>
              </a:extLst>
            </p:cNvPr>
            <p:cNvSpPr/>
            <p:nvPr/>
          </p:nvSpPr>
          <p:spPr>
            <a:xfrm>
              <a:off x="2470245" y="3837692"/>
              <a:ext cx="2033516" cy="1125709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What is professional, safe and ethical practice in implementing these action steps?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96C337A-8EFD-423D-ACB3-A9A55C476344}"/>
              </a:ext>
            </a:extLst>
          </p:cNvPr>
          <p:cNvGrpSpPr/>
          <p:nvPr/>
        </p:nvGrpSpPr>
        <p:grpSpPr>
          <a:xfrm>
            <a:off x="4130343" y="3429000"/>
            <a:ext cx="2033516" cy="2148532"/>
            <a:chOff x="2470245" y="3429001"/>
            <a:chExt cx="2033516" cy="98417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9290EC6-6B5D-468B-96C5-3941F044228C}"/>
                </a:ext>
              </a:extLst>
            </p:cNvPr>
            <p:cNvSpPr/>
            <p:nvPr/>
          </p:nvSpPr>
          <p:spPr>
            <a:xfrm>
              <a:off x="2470245" y="3429001"/>
              <a:ext cx="2033516" cy="26061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Action Steps Question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6F3C918-DFDA-4084-AD6C-3BF08FDDE936}"/>
                </a:ext>
              </a:extLst>
            </p:cNvPr>
            <p:cNvSpPr/>
            <p:nvPr/>
          </p:nvSpPr>
          <p:spPr>
            <a:xfrm>
              <a:off x="2470245" y="3695344"/>
              <a:ext cx="2033516" cy="717829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What are two specific action steps that can be taken towards orthopraxy?</a:t>
              </a:r>
              <a:endParaRPr lang="en-AU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0EF0F1F-1A2D-43C9-8485-129383FFA528}"/>
              </a:ext>
            </a:extLst>
          </p:cNvPr>
          <p:cNvGrpSpPr/>
          <p:nvPr/>
        </p:nvGrpSpPr>
        <p:grpSpPr>
          <a:xfrm>
            <a:off x="1808329" y="3429000"/>
            <a:ext cx="2033516" cy="1854957"/>
            <a:chOff x="2470245" y="3429001"/>
            <a:chExt cx="2033516" cy="1072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0E00989-E6E7-4B2C-9F3C-A1D22557C83D}"/>
                </a:ext>
              </a:extLst>
            </p:cNvPr>
            <p:cNvSpPr/>
            <p:nvPr/>
          </p:nvSpPr>
          <p:spPr>
            <a:xfrm>
              <a:off x="2470245" y="3429001"/>
              <a:ext cx="2033516" cy="3289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The Orthopraxy Question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D4EA654-4290-45BC-B6CC-911D4A714DA3}"/>
                </a:ext>
              </a:extLst>
            </p:cNvPr>
            <p:cNvSpPr/>
            <p:nvPr/>
          </p:nvSpPr>
          <p:spPr>
            <a:xfrm>
              <a:off x="2470245" y="3757935"/>
              <a:ext cx="2033516" cy="743526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What is orthopraxy relating to this ministry issue or event?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893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319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Utilising Osmer’s Practical Theological Loop and Mutual Critical Correlation in Field Education to Develop Reflective Practitioners.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Utilising Osmer’s Practical Theological Loop and Mutual Critical Correlation in Field Education to Develop Reflective Practitioners.</dc:title>
  <dc:creator>Ian Hussey</dc:creator>
  <cp:lastModifiedBy>Michael Kelly</cp:lastModifiedBy>
  <cp:revision>2</cp:revision>
  <dcterms:created xsi:type="dcterms:W3CDTF">2019-11-14T04:42:23Z</dcterms:created>
  <dcterms:modified xsi:type="dcterms:W3CDTF">2019-12-09T00:46:00Z</dcterms:modified>
</cp:coreProperties>
</file>